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5.xml" ContentType="application/vnd.openxmlformats-officedocument.theme+xml"/>
  <Override PartName="/ppt/media/image38.jpg" ContentType="image/jpg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50" r:id="rId2"/>
    <p:sldMasterId id="2147483862" r:id="rId3"/>
    <p:sldMasterId id="2147483874" r:id="rId4"/>
  </p:sldMasterIdLst>
  <p:notesMasterIdLst>
    <p:notesMasterId r:id="rId24"/>
  </p:notesMasterIdLst>
  <p:sldIdLst>
    <p:sldId id="303" r:id="rId5"/>
    <p:sldId id="342" r:id="rId6"/>
    <p:sldId id="266" r:id="rId7"/>
    <p:sldId id="341" r:id="rId8"/>
    <p:sldId id="345" r:id="rId9"/>
    <p:sldId id="346" r:id="rId10"/>
    <p:sldId id="275" r:id="rId11"/>
    <p:sldId id="321" r:id="rId12"/>
    <p:sldId id="351" r:id="rId13"/>
    <p:sldId id="347" r:id="rId14"/>
    <p:sldId id="319" r:id="rId15"/>
    <p:sldId id="343" r:id="rId16"/>
    <p:sldId id="336" r:id="rId17"/>
    <p:sldId id="348" r:id="rId18"/>
    <p:sldId id="349" r:id="rId19"/>
    <p:sldId id="350" r:id="rId20"/>
    <p:sldId id="313" r:id="rId21"/>
    <p:sldId id="317" r:id="rId22"/>
    <p:sldId id="339" r:id="rId23"/>
  </p:sldIdLst>
  <p:sldSz cx="9144000" cy="6858000" type="screen4x3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66"/>
    <a:srgbClr val="EA76C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33" autoAdjust="0"/>
  </p:normalViewPr>
  <p:slideViewPr>
    <p:cSldViewPr snapToGrid="0" snapToObjects="1">
      <p:cViewPr varScale="1">
        <p:scale>
          <a:sx n="64" d="100"/>
          <a:sy n="64" d="100"/>
        </p:scale>
        <p:origin x="1346" y="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012" cy="461489"/>
          </a:xfrm>
          <a:prstGeom prst="rect">
            <a:avLst/>
          </a:prstGeom>
        </p:spPr>
        <p:txBody>
          <a:bodyPr vert="horz" wrap="square" lIns="92484" tIns="46242" rIns="92484" bIns="4624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477" y="0"/>
            <a:ext cx="3011012" cy="461489"/>
          </a:xfrm>
          <a:prstGeom prst="rect">
            <a:avLst/>
          </a:prstGeom>
        </p:spPr>
        <p:txBody>
          <a:bodyPr vert="horz" wrap="square" lIns="92484" tIns="46242" rIns="92484" bIns="4624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4EB180CF-33C3-4D05-ACE6-5E6EA43A60A7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84" tIns="46242" rIns="92484" bIns="4624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849" y="4386506"/>
            <a:ext cx="5560377" cy="4156548"/>
          </a:xfrm>
          <a:prstGeom prst="rect">
            <a:avLst/>
          </a:prstGeom>
        </p:spPr>
        <p:txBody>
          <a:bodyPr vert="horz" lIns="92484" tIns="46242" rIns="92484" bIns="4624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3011"/>
            <a:ext cx="3011012" cy="461489"/>
          </a:xfrm>
          <a:prstGeom prst="rect">
            <a:avLst/>
          </a:prstGeom>
        </p:spPr>
        <p:txBody>
          <a:bodyPr vert="horz" wrap="square" lIns="92484" tIns="46242" rIns="92484" bIns="4624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477" y="8773011"/>
            <a:ext cx="3011012" cy="461489"/>
          </a:xfrm>
          <a:prstGeom prst="rect">
            <a:avLst/>
          </a:prstGeom>
        </p:spPr>
        <p:txBody>
          <a:bodyPr vert="horz" wrap="square" lIns="92484" tIns="46242" rIns="92484" bIns="4624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EA93D415-80D3-4E49-9912-8369B7446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9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693738"/>
            <a:ext cx="4616450" cy="3462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93D415-80D3-4E49-9912-8369B7446A5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7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r="-2" b="40311"/>
          <a:stretch>
            <a:fillRect/>
          </a:stretch>
        </p:blipFill>
        <p:spPr bwMode="auto">
          <a:xfrm>
            <a:off x="12700" y="5559429"/>
            <a:ext cx="91313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5B718-F80D-4790-AB36-A0D5C743095F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666AC-912C-4E01-8323-9AE3F1CC5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1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356C2-D04F-447F-A78D-58E67471D5EB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54666-7131-4ACA-A92B-3F737A69BE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5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60B8E-B412-4461-9092-4C05B17B42D2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9CA5-CB86-4C28-A0C3-12D6F277FD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60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BF4A1-1705-425F-9EF3-F36E489CF3B3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27A2A-AB3E-434F-A4A5-F7A676E5E3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171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A75AC-6153-4D6B-858C-087EB0B95919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0A5B-63B4-466E-9893-7031C0987E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60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AD30-DF6A-4B89-9899-30F7299F13B0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CC075-B7E3-4199-B00B-DD2269A5F6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96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5BEEE-54CE-42EF-8ECB-90D88A77374C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120C-59E8-4FE5-AF9F-8FCC1A03BF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59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3C128-FD5B-4DB8-932B-58510EA99545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1F1ED-4182-4EC4-B5CE-B3D4C9D457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566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D42B-D440-4C9F-A0A4-D8EF905BCEFA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3C00D-8E8F-4455-BA22-F6C81D06C3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88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2DDCA-764B-4621-911B-778D544B2976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BA14-2EEE-4860-B86F-E82921975A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15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AE002-D089-452A-9F83-EE71345C804F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70204-CC2C-4ED5-8A6F-642C87405F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28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1538"/>
            <a:ext cx="91440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55685-DAEE-4EEC-ADAE-20A01D4E71DF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D63E5-4ED5-4283-8483-63CDB6199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41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53C7F-50BB-4BBC-AC2D-FCF66AE8042F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FBC6B-9DF6-4C7A-8631-141D893274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102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356C2-D04F-447F-A78D-58E67471D5EB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54666-7131-4ACA-A92B-3F737A69BE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416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60B8E-B412-4461-9092-4C05B17B42D2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9CA5-CB86-4C28-A0C3-12D6F277FD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19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BF4A1-1705-425F-9EF3-F36E489CF3B3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27A2A-AB3E-434F-A4A5-F7A676E5E3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29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A75AC-6153-4D6B-858C-087EB0B95919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0A5B-63B4-466E-9893-7031C0987E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772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AD30-DF6A-4B89-9899-30F7299F13B0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CC075-B7E3-4199-B00B-DD2269A5F6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42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5BEEE-54CE-42EF-8ECB-90D88A77374C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120C-59E8-4FE5-AF9F-8FCC1A03BF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1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3C128-FD5B-4DB8-932B-58510EA99545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1F1ED-4182-4EC4-B5CE-B3D4C9D457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496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D42B-D440-4C9F-A0A4-D8EF905BCEFA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3C00D-8E8F-4455-BA22-F6C81D06C3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2DDCA-764B-4621-911B-778D544B2976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BA14-2EEE-4860-B86F-E82921975A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03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1538"/>
            <a:ext cx="91440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035CA-8152-4151-8168-B96992FF36AA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33C72-9C13-4AA5-ABAA-A7CB06499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72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AE002-D089-452A-9F83-EE71345C804F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70204-CC2C-4ED5-8A6F-642C87405F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610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53C7F-50BB-4BBC-AC2D-FCF66AE8042F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FBC6B-9DF6-4C7A-8631-141D893274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374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356C2-D04F-447F-A78D-58E67471D5EB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54666-7131-4ACA-A92B-3F737A69BE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928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60B8E-B412-4461-9092-4C05B17B42D2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9CA5-CB86-4C28-A0C3-12D6F277FD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739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BF4A1-1705-425F-9EF3-F36E489CF3B3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27A2A-AB3E-434F-A4A5-F7A676E5E3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40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A75AC-6153-4D6B-858C-087EB0B95919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0A5B-63B4-466E-9893-7031C0987E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669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AD30-DF6A-4B89-9899-30F7299F13B0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CC075-B7E3-4199-B00B-DD2269A5F6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1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5BEEE-54CE-42EF-8ECB-90D88A77374C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120C-59E8-4FE5-AF9F-8FCC1A03BF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28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3C128-FD5B-4DB8-932B-58510EA99545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1F1ED-4182-4EC4-B5CE-B3D4C9D457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65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D42B-D440-4C9F-A0A4-D8EF905BCEFA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3C00D-8E8F-4455-BA22-F6C81D06C3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18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2DDCA-764B-4621-911B-778D544B2976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BA14-2EEE-4860-B86F-E82921975A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10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AE002-D089-452A-9F83-EE71345C804F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70204-CC2C-4ED5-8A6F-642C87405F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06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53C7F-50BB-4BBC-AC2D-FCF66AE8042F}" type="datetimeFigureOut">
              <a:rPr lang="en-US"/>
              <a:pPr>
                <a:defRPr/>
              </a:pPr>
              <a:t>12/16/2020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FBC6B-9DF6-4C7A-8631-141D893274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B22095EC-B6B3-4563-B8EC-36CBA6654478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442D5BBA-781C-4553-B5E4-12A1E453A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defTabSz="914400">
              <a:defRPr/>
            </a:pPr>
            <a:fld id="{E6EBC96B-DFDF-478B-B892-FD13068D0B23}" type="datetimeFigureOut">
              <a:rPr lang="en-US">
                <a:ea typeface="+mn-ea"/>
              </a:rPr>
              <a:pPr defTabSz="914400">
                <a:defRPr/>
              </a:pPr>
              <a:t>12/16/2020</a:t>
            </a:fld>
            <a:endParaRPr lang="en-US" dirty="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en-US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defTabSz="914400">
              <a:defRPr/>
            </a:pPr>
            <a:fld id="{38E39071-F97A-45C1-B1B0-A28629DD34C1}" type="slidenum">
              <a:rPr lang="en-US">
                <a:ea typeface="+mn-ea"/>
              </a:rPr>
              <a:pPr defTabSz="914400">
                <a:defRPr/>
              </a:pPr>
              <a:t>‹#›</a:t>
            </a:fld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7418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defTabSz="914400">
              <a:defRPr/>
            </a:pPr>
            <a:fld id="{E6EBC96B-DFDF-478B-B892-FD13068D0B23}" type="datetimeFigureOut">
              <a:rPr lang="en-US">
                <a:ea typeface="+mn-ea"/>
              </a:rPr>
              <a:pPr defTabSz="914400">
                <a:defRPr/>
              </a:pPr>
              <a:t>12/16/2020</a:t>
            </a:fld>
            <a:endParaRPr lang="en-US" dirty="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en-US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defTabSz="914400">
              <a:defRPr/>
            </a:pPr>
            <a:fld id="{38E39071-F97A-45C1-B1B0-A28629DD34C1}" type="slidenum">
              <a:rPr lang="en-US">
                <a:ea typeface="+mn-ea"/>
              </a:rPr>
              <a:pPr defTabSz="914400">
                <a:defRPr/>
              </a:pPr>
              <a:t>‹#›</a:t>
            </a:fld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7121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defTabSz="914400">
              <a:defRPr/>
            </a:pPr>
            <a:fld id="{E6EBC96B-DFDF-478B-B892-FD13068D0B23}" type="datetimeFigureOut">
              <a:rPr lang="en-US"/>
              <a:pPr defTabSz="914400">
                <a:defRPr/>
              </a:pPr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defTabSz="914400">
              <a:defRPr/>
            </a:pPr>
            <a:fld id="{38E39071-F97A-45C1-B1B0-A28629DD34C1}" type="slidenum">
              <a:rPr lang="en-US"/>
              <a:pPr defTabSz="9144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20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4.jpe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hyperlink" Target="mailto:tcmt.gnvt@saigonnewport.com.vn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hyperlink" Target="mailto:tcmt.gnvt@saigonnewport.com.vn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openxmlformats.org/officeDocument/2006/relationships/image" Target="../media/image3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32.jpeg"/><Relationship Id="rId10" Type="http://schemas.openxmlformats.org/officeDocument/2006/relationships/image" Target="../media/image35.jpg"/><Relationship Id="rId4" Type="http://schemas.microsoft.com/office/2007/relationships/hdphoto" Target="../media/hdphoto20.wdp"/><Relationship Id="rId9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6.jpeg"/><Relationship Id="rId4" Type="http://schemas.openxmlformats.org/officeDocument/2006/relationships/image" Target="../media/image13.jpe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>
            <a:spLocks/>
          </p:cNvSpPr>
          <p:nvPr/>
        </p:nvSpPr>
        <p:spPr>
          <a:xfrm>
            <a:off x="323275" y="3525827"/>
            <a:ext cx="8554025" cy="1015663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9730" marR="5080" indent="-367665">
              <a:lnSpc>
                <a:spcPct val="150000"/>
              </a:lnSpc>
            </a:pPr>
            <a:r>
              <a:rPr lang="en-GB" sz="2200" b="1" spc="-5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CTY CP ĐẠI LÝ GIAO NHẬN VẬN TẢI XẾP DỠ TÂN CẢNG</a:t>
            </a:r>
            <a:r>
              <a:rPr lang="en-GB" sz="2200" b="1" spc="-1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(TCL)</a:t>
            </a:r>
            <a:br>
              <a:rPr lang="en-GB" sz="2200" b="1" spc="-5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</a:br>
            <a:r>
              <a:rPr lang="en-GB" sz="2200" b="1" i="1" spc="-1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THÀNH VIÊN TỔNG CÔNG TY TÂN CẢNG SÀI GÒN (SNP)</a:t>
            </a:r>
          </a:p>
        </p:txBody>
      </p:sp>
      <p:sp>
        <p:nvSpPr>
          <p:cNvPr id="6" name="object 11"/>
          <p:cNvSpPr/>
          <p:nvPr/>
        </p:nvSpPr>
        <p:spPr>
          <a:xfrm>
            <a:off x="2122516" y="248488"/>
            <a:ext cx="4286250" cy="3310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4"/>
          <p:cNvSpPr txBox="1"/>
          <p:nvPr/>
        </p:nvSpPr>
        <p:spPr>
          <a:xfrm>
            <a:off x="5252478" y="2271875"/>
            <a:ext cx="2330830" cy="8500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14527" marR="17145">
              <a:lnSpc>
                <a:spcPts val="5210"/>
              </a:lnSpc>
              <a:spcBef>
                <a:spcPts val="0"/>
              </a:spcBef>
            </a:pPr>
            <a:r>
              <a:rPr sz="3200" b="1" spc="4" dirty="0">
                <a:solidFill>
                  <a:srgbClr val="FF0000"/>
                </a:solidFill>
                <a:latin typeface="Times New Roman"/>
                <a:cs typeface="Times New Roman"/>
              </a:rPr>
              <a:t>95</a:t>
            </a:r>
            <a:endParaRPr sz="3200" dirty="0">
              <a:latin typeface="Times New Roman"/>
              <a:cs typeface="Times New Roman"/>
            </a:endParaRPr>
          </a:p>
          <a:p>
            <a:pPr marL="12700">
              <a:spcBef>
                <a:spcPts val="0"/>
              </a:spcBef>
            </a:pPr>
            <a:r>
              <a:rPr lang="en-GB" sz="900" b="1" dirty="0">
                <a:solidFill>
                  <a:srgbClr val="274277"/>
                </a:solidFill>
                <a:latin typeface="Times New Roman"/>
                <a:cs typeface="Times New Roman"/>
              </a:rPr>
              <a:t>ĐẠT 95% THỊ PHẦN KHU VỰC </a:t>
            </a:r>
            <a:r>
              <a:rPr lang="en-GB" sz="900" b="1" spc="0" dirty="0">
                <a:solidFill>
                  <a:srgbClr val="274277"/>
                </a:solidFill>
                <a:latin typeface="Times New Roman"/>
                <a:cs typeface="Times New Roman"/>
              </a:rPr>
              <a:t>TP HCM</a:t>
            </a:r>
            <a:endParaRPr sz="900" dirty="0">
              <a:latin typeface="Times New Roman"/>
              <a:cs typeface="Times New Roman"/>
            </a:endParaRPr>
          </a:p>
        </p:txBody>
      </p:sp>
      <p:sp>
        <p:nvSpPr>
          <p:cNvPr id="14" name="object 4"/>
          <p:cNvSpPr txBox="1"/>
          <p:nvPr/>
        </p:nvSpPr>
        <p:spPr>
          <a:xfrm>
            <a:off x="5269569" y="678604"/>
            <a:ext cx="2330830" cy="8500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14527" marR="17145">
              <a:lnSpc>
                <a:spcPts val="5210"/>
              </a:lnSpc>
              <a:spcBef>
                <a:spcPts val="0"/>
              </a:spcBef>
            </a:pPr>
            <a:r>
              <a:rPr lang="vi-VN" sz="3200" b="1" spc="4" dirty="0">
                <a:solidFill>
                  <a:srgbClr val="FF0000"/>
                </a:solidFill>
                <a:latin typeface="Times New Roman"/>
                <a:cs typeface="Times New Roman"/>
              </a:rPr>
              <a:t>24</a:t>
            </a:r>
            <a:endParaRPr sz="3200" dirty="0">
              <a:latin typeface="Times New Roman"/>
              <a:cs typeface="Times New Roman"/>
            </a:endParaRPr>
          </a:p>
          <a:p>
            <a:pPr marL="12700">
              <a:lnSpc>
                <a:spcPts val="1019"/>
              </a:lnSpc>
              <a:spcBef>
                <a:spcPts val="51"/>
              </a:spcBef>
            </a:pPr>
            <a:r>
              <a:rPr lang="en-GB" sz="900" b="1" dirty="0">
                <a:solidFill>
                  <a:srgbClr val="274277"/>
                </a:solidFill>
                <a:latin typeface="Times New Roman"/>
                <a:cs typeface="Times New Roman"/>
              </a:rPr>
              <a:t>TRONG TÓP 50 CẢNG TRÊN THẾ GIỚI</a:t>
            </a:r>
            <a:endParaRPr lang="en-GB" sz="900" dirty="0">
              <a:latin typeface="Times New Roman"/>
              <a:cs typeface="Times New Roman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1405531" y="2424275"/>
            <a:ext cx="2330830" cy="9192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14527" marR="17145" algn="ctr">
              <a:lnSpc>
                <a:spcPts val="5210"/>
              </a:lnSpc>
              <a:spcBef>
                <a:spcPts val="0"/>
              </a:spcBef>
            </a:pPr>
            <a:r>
              <a:rPr lang="vi-VN" sz="3200" b="1" spc="4" dirty="0">
                <a:solidFill>
                  <a:srgbClr val="FF0000"/>
                </a:solidFill>
                <a:latin typeface="Times New Roman"/>
                <a:cs typeface="Times New Roman"/>
              </a:rPr>
              <a:t>51</a:t>
            </a:r>
            <a:endParaRPr lang="vi-VN" sz="3200" dirty="0">
              <a:latin typeface="Times New Roman"/>
              <a:cs typeface="Times New Roman"/>
            </a:endParaRPr>
          </a:p>
          <a:p>
            <a:pPr marL="414527" marR="17145" algn="ctr">
              <a:spcBef>
                <a:spcPts val="0"/>
              </a:spcBef>
            </a:pPr>
            <a:r>
              <a:rPr lang="en-GB" sz="900" b="1" dirty="0">
                <a:solidFill>
                  <a:srgbClr val="274277"/>
                </a:solidFill>
                <a:latin typeface="Times New Roman"/>
                <a:cs typeface="Times New Roman"/>
              </a:rPr>
              <a:t>ĐẠT 51% THỊ PHẦN CẢ NƯỚC</a:t>
            </a:r>
            <a:endParaRPr lang="en-GB" sz="900" dirty="0">
              <a:latin typeface="Times New Roman"/>
              <a:cs typeface="Times New Roman"/>
            </a:endParaRPr>
          </a:p>
        </p:txBody>
      </p:sp>
      <p:sp>
        <p:nvSpPr>
          <p:cNvPr id="16" name="object 4"/>
          <p:cNvSpPr txBox="1"/>
          <p:nvPr/>
        </p:nvSpPr>
        <p:spPr>
          <a:xfrm>
            <a:off x="1405531" y="678330"/>
            <a:ext cx="2330830" cy="9192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14527" marR="17145" algn="ctr">
              <a:lnSpc>
                <a:spcPts val="5210"/>
              </a:lnSpc>
              <a:spcBef>
                <a:spcPts val="0"/>
              </a:spcBef>
            </a:pPr>
            <a:r>
              <a:rPr lang="vi-VN" sz="3200" b="1" spc="4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lang="vi-VN" sz="3200" dirty="0">
              <a:latin typeface="Times New Roman"/>
              <a:cs typeface="Times New Roman"/>
            </a:endParaRPr>
          </a:p>
          <a:p>
            <a:pPr marL="12700" algn="ctr">
              <a:lnSpc>
                <a:spcPts val="1019"/>
              </a:lnSpc>
              <a:spcBef>
                <a:spcPts val="51"/>
              </a:spcBef>
            </a:pPr>
            <a:r>
              <a:rPr lang="en-GB" sz="900" b="1" dirty="0">
                <a:solidFill>
                  <a:srgbClr val="274277"/>
                </a:solidFill>
                <a:latin typeface="Times New Roman"/>
                <a:cs typeface="Times New Roman"/>
              </a:rPr>
              <a:t>HỆ THỐNG CẢNG VIỆT NAM</a:t>
            </a:r>
            <a:endParaRPr lang="en-GB" sz="900" dirty="0">
              <a:latin typeface="Times New Roman"/>
              <a:cs typeface="Times New Roman"/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" y="-50150"/>
            <a:ext cx="9144000" cy="605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3616" y="949582"/>
            <a:ext cx="6918711" cy="400110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A. CÁC DEPOT TRONG  CẢNG CÁT LÁI</a:t>
            </a:r>
            <a:endParaRPr lang="en-US" sz="2000" b="1" spc="-5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82758" y="136276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III. CÁC CƠ SỞ HOẠT ĐỘNG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6" y="1795599"/>
            <a:ext cx="2343874" cy="1562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7" y="2836490"/>
            <a:ext cx="2786743" cy="2090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53" y="3881519"/>
            <a:ext cx="3269875" cy="2119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/>
          <p:cNvGrpSpPr/>
          <p:nvPr/>
        </p:nvGrpSpPr>
        <p:grpSpPr>
          <a:xfrm>
            <a:off x="642677" y="1426267"/>
            <a:ext cx="4676809" cy="1362509"/>
            <a:chOff x="642677" y="1426267"/>
            <a:chExt cx="4676809" cy="1362509"/>
          </a:xfrm>
        </p:grpSpPr>
        <p:sp>
          <p:nvSpPr>
            <p:cNvPr id="2" name="Rectangle 1"/>
            <p:cNvSpPr/>
            <p:nvPr/>
          </p:nvSpPr>
          <p:spPr>
            <a:xfrm>
              <a:off x="642677" y="1426267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en-US" b="1" dirty="0">
                  <a:solidFill>
                    <a:srgbClr val="0000CC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DEPOT 6: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47486" y="1773113"/>
              <a:ext cx="4572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61938" indent="-174625">
                <a:buFont typeface="Courier New" panose="02070309020205020404" pitchFamily="49" charset="0"/>
                <a:buChar char="o"/>
              </a:pPr>
              <a:r>
                <a:rPr lang="en-GB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Tổng</a:t>
              </a:r>
              <a:r>
                <a:rPr lang="en-GB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GB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diện</a:t>
              </a:r>
              <a:r>
                <a:rPr lang="en-GB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GB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tích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: 100.000 m</a:t>
              </a:r>
              <a:r>
                <a:rPr lang="en-US" altLang="en-US" sz="1500" baseline="300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2</a:t>
              </a:r>
              <a:r>
                <a:rPr lang="vi-VN" altLang="en-US" sz="1500" baseline="300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endParaRPr lang="en-US" altLang="en-US" sz="1500" baseline="300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endParaRPr>
            </a:p>
            <a:p>
              <a:pPr marL="261938" lvl="1" indent="-174625">
                <a:buFont typeface="Courier New" pitchFamily="49" charset="0"/>
                <a:buChar char="o"/>
              </a:pP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Dung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lượng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rỗng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khô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: </a:t>
              </a:r>
              <a:r>
                <a:rPr lang="en-GB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675 </a:t>
              </a:r>
              <a:r>
                <a:rPr lang="en-GB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teus</a:t>
              </a:r>
              <a:endPara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endParaRPr>
            </a:p>
            <a:p>
              <a:pPr marL="261938" lvl="1" indent="-174625">
                <a:buFont typeface="Courier New" pitchFamily="49" charset="0"/>
                <a:buChar char="o"/>
              </a:pP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Dung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lượng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rỗng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lạnh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: </a:t>
              </a:r>
              <a:r>
                <a:rPr lang="en-GB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1.750 </a:t>
              </a:r>
              <a:r>
                <a:rPr lang="en-GB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teus</a:t>
              </a:r>
              <a:r>
                <a:rPr lang="en-GB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endParaRPr lang="vi-VN" altLang="en-US" sz="1500" baseline="300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endParaRPr>
            </a:p>
            <a:p>
              <a:pPr marL="261938" lvl="1" indent="-174625">
                <a:buFont typeface="Courier New" pitchFamily="49" charset="0"/>
                <a:buChar char="o"/>
              </a:pP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Dung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lượng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GB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hàng</a:t>
              </a:r>
              <a:r>
                <a:rPr lang="en-GB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GB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khô</a:t>
              </a:r>
              <a:r>
                <a:rPr lang="vi-VN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: </a:t>
              </a:r>
              <a:r>
                <a:rPr lang="en-GB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4.500 </a:t>
              </a:r>
              <a:r>
                <a:rPr lang="en-GB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teus</a:t>
              </a:r>
              <a:endParaRPr lang="vi-VN" altLang="en-US" sz="1500" baseline="300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2677" y="2885416"/>
            <a:ext cx="4676809" cy="1357802"/>
            <a:chOff x="642677" y="2885416"/>
            <a:chExt cx="4676809" cy="1357802"/>
          </a:xfrm>
        </p:grpSpPr>
        <p:sp>
          <p:nvSpPr>
            <p:cNvPr id="15" name="Rectangle 14"/>
            <p:cNvSpPr/>
            <p:nvPr/>
          </p:nvSpPr>
          <p:spPr>
            <a:xfrm>
              <a:off x="642677" y="2885416"/>
              <a:ext cx="25998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en-US" b="1" dirty="0">
                  <a:solidFill>
                    <a:srgbClr val="0000CC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BÃI HÀNG HÓA CHẤT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747486" y="3227555"/>
              <a:ext cx="4572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61938" lvl="1" indent="-168275">
                <a:buFont typeface="Courier New" panose="02070309020205020404" pitchFamily="49" charset="0"/>
                <a:buChar char="o"/>
              </a:pP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Tổng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diện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tích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: 53.000 m</a:t>
              </a:r>
              <a:r>
                <a:rPr lang="en-US" altLang="en-US" sz="1500" baseline="300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2</a:t>
              </a:r>
            </a:p>
            <a:p>
              <a:pPr marL="261938" lvl="1" indent="-168275">
                <a:buFont typeface="Courier New" panose="02070309020205020404" pitchFamily="49" charset="0"/>
                <a:buChar char="o"/>
              </a:pP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Dung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lượng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bãi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cont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HNH: 1.500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teus</a:t>
              </a:r>
              <a:endPara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endParaRPr>
            </a:p>
            <a:p>
              <a:pPr marL="261938" lvl="1" indent="-168275">
                <a:buFont typeface="Courier New" panose="02070309020205020404" pitchFamily="49" charset="0"/>
                <a:buChar char="o"/>
              </a:pP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Dung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lượng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bãi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cont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hàng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/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rỗng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thường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: 1700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teus</a:t>
              </a:r>
              <a:endPara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2677" y="4293370"/>
            <a:ext cx="3514656" cy="1154162"/>
            <a:chOff x="685321" y="4669311"/>
            <a:chExt cx="3514656" cy="1154162"/>
          </a:xfrm>
        </p:grpSpPr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747486" y="5038643"/>
              <a:ext cx="3452491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261938" lvl="1" indent="-174625">
                <a:buFont typeface="Courier New" panose="02070309020205020404" pitchFamily="49" charset="0"/>
                <a:buChar char="o"/>
              </a:pP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Tổng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diện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tích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19.000 m</a:t>
              </a:r>
              <a:r>
                <a:rPr lang="en-US" altLang="en-US" sz="1500" baseline="300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2</a:t>
              </a:r>
              <a:endPara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endParaRPr>
            </a:p>
            <a:p>
              <a:pPr marL="261938" lvl="1" indent="-174625">
                <a:buFont typeface="Courier New" panose="02070309020205020404" pitchFamily="49" charset="0"/>
                <a:buChar char="o"/>
              </a:pP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Dung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lượng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rỗng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khô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: 180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teus</a:t>
              </a:r>
              <a:endPara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endParaRPr>
            </a:p>
            <a:p>
              <a:pPr marL="261938" lvl="1" indent="-174625">
                <a:buFont typeface="Courier New" panose="02070309020205020404" pitchFamily="49" charset="0"/>
                <a:buChar char="o"/>
              </a:pP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Dung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lựng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hàng</a:t>
              </a:r>
              <a:r>
                <a:rPr lang="en-US" altLang="en-US" sz="1500" dirty="0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: 664 </a:t>
              </a:r>
              <a:r>
                <a:rPr lang="en-US" altLang="en-US" sz="1500" dirty="0" err="1">
                  <a:solidFill>
                    <a:srgbClr val="000066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teus</a:t>
              </a:r>
              <a:endPara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5321" y="4669311"/>
              <a:ext cx="15055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en-US" b="1" dirty="0">
                  <a:solidFill>
                    <a:srgbClr val="0000CC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DEPOT 125: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282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2"/>
            <a:ext cx="9144000" cy="605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2298" y="1691543"/>
            <a:ext cx="6107816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174625" indent="-174625">
              <a:lnSpc>
                <a:spcPct val="105000"/>
              </a:lnSpc>
              <a:buFont typeface="Arial" charset="0"/>
              <a:buChar char="•"/>
            </a:pP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Địa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chỉ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Đường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K, KCN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Cát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Lái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,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Phường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Cát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Lái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, </a:t>
            </a:r>
            <a:r>
              <a:rPr lang="en-GB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Quận</a:t>
            </a:r>
            <a:r>
              <a:rPr lang="en-GB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2, TP. HCM </a:t>
            </a:r>
          </a:p>
          <a:p>
            <a:pPr marL="174625" indent="-174625">
              <a:lnSpc>
                <a:spcPct val="105000"/>
              </a:lnSpc>
              <a:buFont typeface="Arial" charset="0"/>
              <a:buChar char="•"/>
            </a:pP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Điện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thoại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028.37422301</a:t>
            </a:r>
          </a:p>
          <a:p>
            <a:pPr marL="174625" indent="-174625">
              <a:lnSpc>
                <a:spcPct val="105000"/>
              </a:lnSpc>
              <a:buFont typeface="Arial" charset="0"/>
              <a:buChar char="•"/>
            </a:pP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Email: 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  <a:hlinkClick r:id="rId3"/>
              </a:rPr>
              <a:t>tcmt.gnvt@saigonnewport.com.vn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</a:p>
          <a:p>
            <a:pPr marL="174625" indent="-174625">
              <a:lnSpc>
                <a:spcPct val="105000"/>
              </a:lnSpc>
              <a:buFont typeface="Arial" charset="0"/>
              <a:buChar char="•"/>
            </a:pP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Hoạt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động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24/24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25214" y="2719834"/>
            <a:ext cx="518151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63538" indent="-276225">
              <a:buFont typeface="Wingdings" pitchFamily="2" charset="2"/>
              <a:buChar char="Ø"/>
            </a:pPr>
            <a:r>
              <a:rPr lang="en-GB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Tổng</a:t>
            </a:r>
            <a:r>
              <a:rPr lang="en-GB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diện</a:t>
            </a:r>
            <a:r>
              <a:rPr lang="en-GB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tích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126.000 m</a:t>
            </a:r>
            <a:r>
              <a:rPr lang="en-US" altLang="en-US" sz="1500" baseline="300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2</a:t>
            </a:r>
            <a:r>
              <a:rPr lang="vi-VN" altLang="en-US" sz="1500" baseline="300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trong</a:t>
            </a:r>
            <a:r>
              <a:rPr lang="en-GB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đó</a:t>
            </a:r>
            <a:r>
              <a:rPr lang="vi-VN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</a:t>
            </a:r>
            <a:endParaRPr lang="en-US" altLang="en-US" sz="1500" baseline="300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536575" lvl="1" indent="-173038">
              <a:buFont typeface="Courier New" pitchFamily="49" charset="0"/>
              <a:buChar char="o"/>
            </a:pP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Bãi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cont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rỗng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khô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</a:t>
            </a:r>
            <a:r>
              <a:rPr lang="en-GB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91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.000 m</a:t>
            </a:r>
            <a:r>
              <a:rPr lang="en-US" altLang="en-US" sz="1500" baseline="300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2</a:t>
            </a:r>
            <a:endParaRPr lang="en-US" altLang="en-US" sz="15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536575" lvl="1" indent="-173038">
              <a:buFont typeface="Courier New" pitchFamily="49" charset="0"/>
              <a:buChar char="o"/>
            </a:pP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Bãi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cont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rỗng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lạnh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</a:t>
            </a:r>
            <a:r>
              <a:rPr lang="vi-VN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30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.000 m</a:t>
            </a:r>
            <a:r>
              <a:rPr lang="en-US" altLang="en-US" sz="1500" baseline="300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2</a:t>
            </a:r>
            <a:endParaRPr lang="vi-VN" altLang="en-US" sz="1500" baseline="300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536575" lvl="1" indent="-173038">
              <a:spcAft>
                <a:spcPts val="1200"/>
              </a:spcAft>
              <a:buFont typeface="Courier New" pitchFamily="49" charset="0"/>
              <a:buChar char="o"/>
            </a:pPr>
            <a:r>
              <a:rPr lang="en-GB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Bãi</a:t>
            </a:r>
            <a:r>
              <a:rPr lang="en-GB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đóng</a:t>
            </a:r>
            <a:r>
              <a:rPr lang="en-GB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/</a:t>
            </a:r>
            <a:r>
              <a:rPr lang="en-GB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rút</a:t>
            </a:r>
            <a:r>
              <a:rPr lang="en-GB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hàng</a:t>
            </a:r>
            <a:r>
              <a:rPr lang="en-GB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lạnh</a:t>
            </a:r>
            <a:r>
              <a:rPr lang="vi-VN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5.000 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m</a:t>
            </a:r>
            <a:r>
              <a:rPr lang="en-US" altLang="en-US" sz="1500" baseline="300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2</a:t>
            </a:r>
            <a:endParaRPr lang="vi-VN" altLang="en-US" sz="1500" baseline="300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363538" indent="-276225">
              <a:buFont typeface="Wingdings" pitchFamily="2" charset="2"/>
              <a:buChar char="Ø"/>
            </a:pP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Sản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lượng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in/out BQ: 2500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teus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/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ngày</a:t>
            </a:r>
            <a:endParaRPr lang="en-US" altLang="en-US" sz="15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363538" indent="-276225">
              <a:buFont typeface="Wingdings" pitchFamily="2" charset="2"/>
              <a:buChar char="Ø"/>
            </a:pP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Dung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lượng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Cont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rỗng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khô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8.500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teus</a:t>
            </a:r>
            <a:endParaRPr lang="en-US" altLang="en-US" sz="15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363538" indent="-276225">
              <a:buFont typeface="Wingdings" pitchFamily="2" charset="2"/>
              <a:buChar char="Ø"/>
            </a:pP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Dung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lượng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Cont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rỗng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lạnh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3.000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teus</a:t>
            </a:r>
            <a:endParaRPr lang="en-US" altLang="en-US" sz="15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363538" indent="-276225" algn="just">
              <a:buFont typeface="Wingdings" pitchFamily="2" charset="2"/>
              <a:buChar char="Ø"/>
            </a:pP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Dịch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vụ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M&amp;R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cont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khô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,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lạnh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;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Lưu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trữ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;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Vận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chuyển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; PTI; </a:t>
            </a:r>
          </a:p>
          <a:p>
            <a:pPr marL="363538" indent="-276225" algn="just">
              <a:buFont typeface="Wingdings" pitchFamily="2" charset="2"/>
              <a:buChar char="Ø"/>
            </a:pP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Hệ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thống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giám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5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sát</a:t>
            </a:r>
            <a:r>
              <a:rPr lang="en-US" altLang="en-US" sz="15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camera 24/24.</a:t>
            </a: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0114" y="1122857"/>
            <a:ext cx="2247497" cy="1498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exagon 1"/>
          <p:cNvSpPr/>
          <p:nvPr/>
        </p:nvSpPr>
        <p:spPr>
          <a:xfrm>
            <a:off x="715512" y="5254171"/>
            <a:ext cx="4595399" cy="676725"/>
          </a:xfrm>
          <a:prstGeom prst="hexagon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/>
            <a:r>
              <a:rPr lang="en-GB" altLang="en-US" sz="1200" b="1" dirty="0">
                <a:solidFill>
                  <a:srgbClr val="0000CC"/>
                </a:solidFill>
                <a:ea typeface="Cambria" pitchFamily="18" charset="0"/>
              </a:rPr>
              <a:t>LÀ DEPOT KIỂU MẪU VÀ LỚN NHẤT TẠI KHU VỰC  LÂN CẬN CẢNG CÁT LÁI</a:t>
            </a:r>
            <a:endParaRPr lang="vi-VN" altLang="en-US" sz="1200" b="1" dirty="0">
              <a:solidFill>
                <a:srgbClr val="0000CC"/>
              </a:solidFill>
              <a:ea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3616" y="877012"/>
            <a:ext cx="6918711" cy="400110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0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B. HỆ THỐNG DEPOT LÂN CẬN CẢNG CÁT LÁI</a:t>
            </a:r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82758" y="136276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III. CÁC CƠ SỞ HOẠT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21" y="3982074"/>
            <a:ext cx="2835729" cy="2076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4713" y="1944592"/>
            <a:ext cx="3159821" cy="27141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3914" y="1344374"/>
            <a:ext cx="3414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pc="-5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DEPOT  TÂN CẢNG MỸ THỦY</a:t>
            </a:r>
            <a:endParaRPr lang="en-US" spc="-5" dirty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animBg="1"/>
      <p:bldP spid="16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2"/>
            <a:ext cx="9144000" cy="605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87919" y="1686738"/>
            <a:ext cx="645151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ct val="125000"/>
              </a:lnSpc>
              <a:buFont typeface="Arial" charset="0"/>
              <a:buChar char="•"/>
            </a:pP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Địa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chỉ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</a:t>
            </a:r>
            <a:r>
              <a:rPr lang="vi-VN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Đường A, </a:t>
            </a:r>
            <a:r>
              <a:rPr lang="en-GB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KCN </a:t>
            </a:r>
            <a:r>
              <a:rPr lang="vi-VN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Cát Lái, Phường Cát Lái, Quận 2, Tp. Hồ Chí Minh,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</a:p>
          <a:p>
            <a:pPr>
              <a:lnSpc>
                <a:spcPct val="125000"/>
              </a:lnSpc>
              <a:buFont typeface="Arial" charset="0"/>
              <a:buChar char="•"/>
            </a:pP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Điện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thoại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028.37422301</a:t>
            </a:r>
          </a:p>
          <a:p>
            <a:pPr>
              <a:lnSpc>
                <a:spcPct val="125000"/>
              </a:lnSpc>
              <a:buFont typeface="Arial" charset="0"/>
              <a:buChar char="•"/>
            </a:pP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Email: 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  <a:hlinkClick r:id="rId3"/>
              </a:rPr>
              <a:t>tcmt2.gnvt@saigonnewport.com.vn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</a:p>
          <a:p>
            <a:pPr>
              <a:lnSpc>
                <a:spcPct val="125000"/>
              </a:lnSpc>
              <a:buFont typeface="Arial" charset="0"/>
              <a:buChar char="•"/>
            </a:pP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Hoạt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động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24/24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66547" y="3246390"/>
            <a:ext cx="5370195" cy="141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ct val="125000"/>
              </a:lnSpc>
              <a:buFont typeface="Wingdings" pitchFamily="2" charset="2"/>
              <a:buChar char="Ø"/>
            </a:pPr>
            <a:r>
              <a:rPr lang="en-GB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Tổng</a:t>
            </a:r>
            <a:r>
              <a:rPr lang="en-GB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diện</a:t>
            </a:r>
            <a:r>
              <a:rPr lang="en-GB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tích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60.000 m</a:t>
            </a:r>
            <a:r>
              <a:rPr lang="en-US" altLang="en-US" sz="1400" baseline="300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2</a:t>
            </a:r>
            <a:r>
              <a:rPr lang="vi-VN" altLang="en-US" sz="1400" baseline="300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trong</a:t>
            </a:r>
            <a:r>
              <a:rPr lang="en-GB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đó</a:t>
            </a:r>
            <a:r>
              <a:rPr lang="vi-VN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</a:t>
            </a:r>
            <a:endParaRPr lang="en-US" altLang="en-US" sz="1400" baseline="300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>
              <a:lnSpc>
                <a:spcPct val="125000"/>
              </a:lnSpc>
              <a:buFont typeface="Wingdings" pitchFamily="2" charset="2"/>
              <a:buChar char="Ø"/>
            </a:pP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Sản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lượng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in/out BQ: 1000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teus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/day</a:t>
            </a:r>
          </a:p>
          <a:p>
            <a:pPr>
              <a:lnSpc>
                <a:spcPct val="125000"/>
              </a:lnSpc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Dung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lượng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Cont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rỗng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khô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4.500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teus</a:t>
            </a:r>
            <a:endParaRPr lang="en-US" altLang="en-US" sz="14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algn="just">
              <a:lnSpc>
                <a:spcPct val="125000"/>
              </a:lnSpc>
              <a:buFont typeface="Wingdings" pitchFamily="2" charset="2"/>
              <a:buChar char="Ø"/>
            </a:pP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Dịch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vụ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M&amp;R;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Lưu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trữ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;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Vận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chuyển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; </a:t>
            </a:r>
          </a:p>
          <a:p>
            <a:pPr algn="just">
              <a:lnSpc>
                <a:spcPct val="125000"/>
              </a:lnSpc>
              <a:buFont typeface="Wingdings" pitchFamily="2" charset="2"/>
              <a:buChar char="Ø"/>
            </a:pP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Hệ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thống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giám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sát</a:t>
            </a:r>
            <a:r>
              <a:rPr lang="en-US" alt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camera 24/24.</a:t>
            </a:r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82758" y="136276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III. CÁC CƠ SỞ HOẠT ĐỘNG</a:t>
            </a:r>
          </a:p>
        </p:txBody>
      </p: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0114" y="1122857"/>
            <a:ext cx="2247497" cy="1498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21" y="3982074"/>
            <a:ext cx="2835729" cy="2076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4713" y="1944592"/>
            <a:ext cx="3159821" cy="27141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3616" y="877012"/>
            <a:ext cx="6918711" cy="400110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0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B. HỆ THỐNG DEPOT LÂN CẬN CẢNG CÁT LÁI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3914" y="1344374"/>
            <a:ext cx="3563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pc="-5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DEPOT  TÂN CẢNG MỸ THỦY 2</a:t>
            </a:r>
            <a:endParaRPr lang="en-US" spc="-5" dirty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715512" y="5254171"/>
            <a:ext cx="4595399" cy="676725"/>
          </a:xfrm>
          <a:prstGeom prst="hexagon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/>
            <a:r>
              <a:rPr lang="en-GB" altLang="en-US" sz="1200" b="1" dirty="0">
                <a:solidFill>
                  <a:srgbClr val="0000CC"/>
                </a:solidFill>
                <a:ea typeface="Cambria" pitchFamily="18" charset="0"/>
              </a:rPr>
              <a:t>LÀ DEPOT KIỂU MẪU VÀ LỚN NHẤT TẠI KHU VỰC  LÂN CẬN CẢNG CÁT LÁI</a:t>
            </a:r>
            <a:endParaRPr lang="vi-VN" altLang="en-US" sz="1200" b="1" dirty="0">
              <a:solidFill>
                <a:srgbClr val="0000CC"/>
              </a:solidFill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2"/>
            <a:ext cx="9144000" cy="605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638629"/>
            <a:ext cx="9027886" cy="5375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DFFBD-3522-4084-A62D-C6C92293575B}"/>
              </a:ext>
            </a:extLst>
          </p:cNvPr>
          <p:cNvSpPr txBox="1"/>
          <p:nvPr/>
        </p:nvSpPr>
        <p:spPr>
          <a:xfrm>
            <a:off x="2044133" y="4390360"/>
            <a:ext cx="23246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DEPOT TCMT 2: 6.0ha</a:t>
            </a: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758" y="136276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III. CÁC CƠ SỞ 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616" y="949582"/>
            <a:ext cx="6918711" cy="400110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KẾT NỐI DEPOT TCMT VÀ DEPOT TCMT 2</a:t>
            </a:r>
            <a:endParaRPr lang="en-US" sz="2000" b="1" spc="-5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CDFFBD-3522-4084-A62D-C6C92293575B}"/>
              </a:ext>
            </a:extLst>
          </p:cNvPr>
          <p:cNvSpPr txBox="1"/>
          <p:nvPr/>
        </p:nvSpPr>
        <p:spPr>
          <a:xfrm>
            <a:off x="1195451" y="5399100"/>
            <a:ext cx="23246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DEPOT TCMT: 12.6ha</a:t>
            </a:r>
          </a:p>
        </p:txBody>
      </p:sp>
    </p:spTree>
    <p:extLst>
      <p:ext uri="{BB962C8B-B14F-4D97-AF65-F5344CB8AC3E}">
        <p14:creationId xmlns:p14="http://schemas.microsoft.com/office/powerpoint/2010/main" val="267623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2"/>
            <a:ext cx="9144000" cy="605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3314"/>
            <a:ext cx="9144000" cy="4132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169221" y="2603154"/>
            <a:ext cx="1356031" cy="2308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 </a:t>
            </a:r>
            <a:r>
              <a:rPr lang="en-US" sz="9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8,000 m2 </a:t>
            </a:r>
            <a:endParaRPr lang="en-GB" sz="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7302" y="1992858"/>
            <a:ext cx="2871098" cy="272415"/>
          </a:xfrm>
          <a:prstGeom prst="flowChartAlternateProcess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</a:t>
            </a:r>
            <a:r>
              <a:rPr lang="en-GB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 </a:t>
            </a:r>
            <a:r>
              <a:rPr lang="en-GB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18,000</a:t>
            </a:r>
            <a:r>
              <a:rPr lang="vi-VN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m2/WH</a:t>
            </a:r>
            <a:endParaRPr lang="en-GB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2155" y="1075284"/>
            <a:ext cx="3741847" cy="817245"/>
          </a:xfrm>
          <a:prstGeom prst="flowChartAlternateProcess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b="1" dirty="0" err="1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Tổng</a:t>
            </a:r>
            <a:r>
              <a:rPr lang="en-GB" sz="14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diện</a:t>
            </a:r>
            <a:r>
              <a:rPr lang="en-GB" sz="14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tích</a:t>
            </a:r>
            <a:r>
              <a:rPr lang="en-GB" sz="14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</a:t>
            </a:r>
            <a:r>
              <a:rPr lang="en-GB" sz="1400" spc="-1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27.5 ha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b="1" spc="-5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Công </a:t>
            </a:r>
            <a:r>
              <a:rPr lang="en-GB" sz="1400" b="1" spc="-5" dirty="0" err="1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suất</a:t>
            </a:r>
            <a:r>
              <a:rPr lang="en-GB" sz="1400" b="1" spc="-5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b="1" spc="-5" dirty="0" err="1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thiết</a:t>
            </a:r>
            <a:r>
              <a:rPr lang="en-GB" sz="1400" b="1" spc="-5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b="1" spc="-5" dirty="0" err="1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kế</a:t>
            </a:r>
            <a:r>
              <a:rPr lang="vi-VN" sz="1400" spc="-5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</a:t>
            </a:r>
            <a:r>
              <a:rPr lang="vi-VN" sz="14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3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2</a:t>
            </a:r>
            <a:r>
              <a:rPr lang="vi-VN" sz="14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0.000</a:t>
            </a:r>
            <a:r>
              <a:rPr lang="vi-VN" sz="1400" spc="-6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vi-VN" sz="1400" spc="-15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Teu</a:t>
            </a:r>
            <a:r>
              <a:rPr lang="en-GB" sz="1400" spc="-15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s</a:t>
            </a:r>
            <a:r>
              <a:rPr lang="vi-VN" sz="1400" spc="-15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/</a:t>
            </a:r>
            <a:r>
              <a:rPr lang="en-GB" sz="1400" spc="-15" dirty="0" err="1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năm</a:t>
            </a:r>
            <a:endParaRPr lang="en-GB" sz="1400" spc="-15" dirty="0">
              <a:solidFill>
                <a:srgbClr val="002060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Dung </a:t>
            </a:r>
            <a:r>
              <a:rPr lang="en-GB" sz="1400" b="1" dirty="0" err="1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lượng</a:t>
            </a:r>
            <a:r>
              <a:rPr lang="vi-VN" sz="14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</a:t>
            </a:r>
            <a:r>
              <a:rPr lang="vi-VN" sz="14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1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0</a:t>
            </a:r>
            <a:r>
              <a:rPr lang="vi-VN" sz="14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.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5</a:t>
            </a:r>
            <a:r>
              <a:rPr lang="vi-VN" sz="14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00</a:t>
            </a:r>
            <a:r>
              <a:rPr lang="vi-VN" sz="1400" spc="-12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vi-VN" sz="1400" spc="-3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Teu</a:t>
            </a:r>
            <a:r>
              <a:rPr lang="en-GB" sz="1400" spc="-3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s</a:t>
            </a:r>
            <a:endParaRPr lang="vi-VN" sz="1400" spc="-30" dirty="0">
              <a:solidFill>
                <a:srgbClr val="002060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413" y="791480"/>
            <a:ext cx="6216073" cy="400110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+mn-lt"/>
                <a:ea typeface="Cambria" pitchFamily="18" charset="0"/>
                <a:cs typeface="Arial" panose="020B0604020202020204" pitchFamily="34" charset="0"/>
              </a:rPr>
              <a:t>ICD </a:t>
            </a:r>
            <a:r>
              <a:rPr lang="en-GB" sz="20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TÂN CẢNG NHƠN TRẠCH</a:t>
            </a:r>
            <a:endParaRPr lang="en-US" sz="2000" b="1" spc="-5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5230" y="1159242"/>
            <a:ext cx="52000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85750">
              <a:spcAft>
                <a:spcPts val="600"/>
              </a:spcAft>
              <a:buFont typeface="Wingdings" pitchFamily="2" charset="2"/>
              <a:buChar char="Ø"/>
              <a:tabLst>
                <a:tab pos="363538" algn="l"/>
              </a:tabLst>
            </a:pPr>
            <a:r>
              <a:rPr lang="en-GB" sz="1400" b="1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Địa</a:t>
            </a:r>
            <a:r>
              <a:rPr lang="en-GB" sz="1400" b="1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b="1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chỉ</a:t>
            </a:r>
            <a:r>
              <a:rPr lang="vi-VN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</a:t>
            </a:r>
            <a:r>
              <a:rPr lang="en-GB" sz="1400" spc="-5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Xã</a:t>
            </a:r>
            <a:r>
              <a:rPr lang="en-GB" sz="1400" spc="-5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spc="-5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Phú</a:t>
            </a:r>
            <a:r>
              <a:rPr lang="en-GB" sz="1400" spc="-5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spc="-5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Thạnh</a:t>
            </a:r>
            <a:r>
              <a:rPr lang="vi-VN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, 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H.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Nhơn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Trạch</a:t>
            </a:r>
            <a:r>
              <a:rPr lang="vi-VN" sz="1400" spc="-1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,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Đồng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Nai</a:t>
            </a:r>
            <a:r>
              <a:rPr lang="vi-VN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,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vi-VN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Vietnam</a:t>
            </a:r>
          </a:p>
          <a:p>
            <a:pPr marL="298450" indent="-285750">
              <a:spcAft>
                <a:spcPts val="600"/>
              </a:spcAft>
              <a:buFont typeface="Wingdings" pitchFamily="2" charset="2"/>
              <a:buChar char="Ø"/>
              <a:tabLst>
                <a:tab pos="363538" algn="l"/>
              </a:tabLst>
            </a:pPr>
            <a:r>
              <a:rPr lang="en-GB" sz="1400" b="1" spc="-1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Tọa</a:t>
            </a:r>
            <a:r>
              <a:rPr lang="en-GB" sz="1400" b="1" spc="-1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b="1" spc="-1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độ</a:t>
            </a:r>
            <a:r>
              <a:rPr lang="vi-VN" sz="1400" spc="-1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</a:t>
            </a:r>
            <a:r>
              <a:rPr lang="en-GB" sz="1400" spc="-1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10°43'27.3"N 106°50'05.9"E</a:t>
            </a:r>
            <a:endParaRPr lang="vi-VN" sz="1400" spc="-1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7296" y="5230204"/>
            <a:ext cx="3134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174625" indent="-161925">
              <a:buFont typeface="Arial"/>
              <a:buChar char="•"/>
              <a:tabLst>
                <a:tab pos="449263" algn="l"/>
              </a:tabLst>
            </a:pPr>
            <a:r>
              <a:rPr lang="en-GB" sz="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GB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GB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GB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800" b="1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r>
              <a:rPr lang="en-US" sz="800" b="1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00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800" spc="-5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 lvl="1" indent="-165100">
              <a:buFont typeface="Calibri" panose="020F0502020204030204" pitchFamily="34" charset="0"/>
              <a:buChar char="+"/>
            </a:pPr>
            <a:r>
              <a:rPr lang="en-US" sz="800" b="1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GB" sz="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Salan</a:t>
            </a:r>
            <a:r>
              <a:rPr lang="en-US" sz="800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58775" lvl="1" indent="-165100">
              <a:buFont typeface="Calibri" panose="020F0502020204030204" pitchFamily="34" charset="0"/>
              <a:buChar char="+"/>
            </a:pPr>
            <a:r>
              <a:rPr lang="en-GB" sz="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GB" sz="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GB" sz="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GB" sz="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GB" sz="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.000 </a:t>
            </a:r>
            <a:r>
              <a:rPr lang="vi-VN" sz="800" b="1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DWT</a:t>
            </a:r>
            <a:r>
              <a:rPr lang="en-GB" sz="800" b="1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- 5000</a:t>
            </a:r>
            <a:r>
              <a:rPr lang="vi-VN" sz="800" b="1" spc="-12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00" b="1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DWT</a:t>
            </a:r>
            <a:r>
              <a:rPr lang="en-US" sz="800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2758" y="136276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III. CÁC CƠ SỞ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058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2"/>
            <a:ext cx="9144000" cy="605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 descr="IMG_31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486" y="2143952"/>
            <a:ext cx="2094184" cy="1818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6071" y="1213191"/>
            <a:ext cx="3461602" cy="240578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363538" indent="-363538" algn="just">
              <a:spcAft>
                <a:spcPts val="1200"/>
              </a:spcAft>
              <a:buAutoNum type="romanUcPeriod"/>
              <a:tabLst>
                <a:tab pos="261938" algn="l"/>
              </a:tabLst>
            </a:pPr>
            <a:r>
              <a:rPr lang="en-US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GB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GB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GB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vi-VN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ü"/>
            </a:pPr>
            <a:r>
              <a:rPr 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Bãi</a:t>
            </a:r>
            <a:r>
              <a:rPr lang="vi-VN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165.000 m2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ü"/>
            </a:pPr>
            <a:r>
              <a:rPr lang="en-GB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Kho</a:t>
            </a:r>
            <a:r>
              <a:rPr lang="vi-VN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62.000 m2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ü"/>
            </a:pPr>
            <a:r>
              <a:rPr lang="vi-VN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04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Cẩu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bờ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cố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định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(</a:t>
            </a:r>
            <a:r>
              <a:rPr lang="vi-VN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Liebherr 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- </a:t>
            </a:r>
            <a:r>
              <a:rPr lang="en-GB" sz="1400" spc="-2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36</a:t>
            </a:r>
            <a:r>
              <a:rPr lang="vi-VN" sz="1400" spc="-2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T)</a:t>
            </a:r>
            <a:endParaRPr lang="vi-VN" sz="14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ü"/>
            </a:pPr>
            <a:r>
              <a:rPr 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02 </a:t>
            </a:r>
            <a:r>
              <a:rPr 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cẩu</a:t>
            </a:r>
            <a:r>
              <a:rPr 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khung</a:t>
            </a:r>
            <a:r>
              <a:rPr 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RMG13+1 </a:t>
            </a:r>
            <a:endParaRPr lang="vi-VN" sz="14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ü"/>
            </a:pPr>
            <a:r>
              <a:rPr lang="vi-VN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08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Xe</a:t>
            </a:r>
            <a:r>
              <a:rPr lang="en-GB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nâng</a:t>
            </a:r>
            <a:endParaRPr lang="vi-VN" sz="14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ü"/>
            </a:pPr>
            <a:r>
              <a:rPr 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20 </a:t>
            </a:r>
            <a:r>
              <a:rPr 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đầu</a:t>
            </a:r>
            <a:r>
              <a:rPr 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kéo</a:t>
            </a:r>
            <a:endParaRPr lang="vi-VN" sz="14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ü"/>
            </a:pPr>
            <a:r>
              <a:rPr 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01 </a:t>
            </a:r>
            <a:r>
              <a:rPr 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Cân</a:t>
            </a:r>
            <a:r>
              <a:rPr 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Điện</a:t>
            </a:r>
            <a:r>
              <a:rPr 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tử</a:t>
            </a:r>
            <a:endParaRPr lang="vi-VN" sz="14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ü"/>
            </a:pPr>
            <a:r>
              <a:rPr 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0</a:t>
            </a:r>
            <a:r>
              <a:rPr lang="vi-VN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4</a:t>
            </a:r>
            <a:r>
              <a:rPr 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Băng</a:t>
            </a:r>
            <a:r>
              <a:rPr 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chuyền</a:t>
            </a:r>
            <a:r>
              <a:rPr 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đóng</a:t>
            </a:r>
            <a:r>
              <a:rPr lang="en-US" sz="1400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hàng</a:t>
            </a:r>
            <a:endParaRPr lang="en-US" sz="1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Image result for cẩu khung cảng cát lái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6" y="3737447"/>
            <a:ext cx="2515406" cy="1821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8" y="4542970"/>
            <a:ext cx="3018969" cy="1436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81449" y="1252231"/>
            <a:ext cx="3601522" cy="175432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>
              <a:spcAft>
                <a:spcPts val="1200"/>
              </a:spcAft>
              <a:tabLst>
                <a:tab pos="261938" algn="l"/>
              </a:tabLst>
            </a:pPr>
            <a:r>
              <a:rPr lang="vi-VN" sz="14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II. </a:t>
            </a:r>
            <a:r>
              <a:rPr lang="en-GB" sz="1400" b="1" dirty="0" err="1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GB" sz="14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Dịch</a:t>
            </a:r>
            <a:r>
              <a:rPr lang="en-GB" sz="14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vụ</a:t>
            </a:r>
            <a:r>
              <a:rPr lang="vi-VN" sz="14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marL="433388" marR="6350" indent="-171450">
              <a:lnSpc>
                <a:spcPct val="120000"/>
              </a:lnSpc>
              <a:buFont typeface="Wingdings" pitchFamily="2" charset="2"/>
              <a:buChar char="ü"/>
              <a:tabLst>
                <a:tab pos="363538" algn="l"/>
                <a:tab pos="449263" algn="l"/>
              </a:tabLst>
            </a:pP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Xếp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dỡ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container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hàng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xuất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nhập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khẩu</a:t>
            </a:r>
            <a:endParaRPr lang="vi-VN" sz="1400" dirty="0">
              <a:solidFill>
                <a:srgbClr val="000066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  <a:p>
            <a:pPr marL="433388" marR="6350" indent="-171450">
              <a:lnSpc>
                <a:spcPct val="120000"/>
              </a:lnSpc>
              <a:buFont typeface="Wingdings" pitchFamily="2" charset="2"/>
              <a:buChar char="ü"/>
              <a:tabLst>
                <a:tab pos="363538" algn="l"/>
                <a:tab pos="449263" algn="l"/>
              </a:tabLst>
            </a:pP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Dịch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vụ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khai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thác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container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rỗng</a:t>
            </a:r>
            <a:endParaRPr lang="vi-VN" sz="1400" dirty="0">
              <a:solidFill>
                <a:srgbClr val="000066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  <a:p>
            <a:pPr marL="433388" marR="6350" indent="-171450">
              <a:lnSpc>
                <a:spcPct val="120000"/>
              </a:lnSpc>
              <a:buFont typeface="Wingdings" pitchFamily="2" charset="2"/>
              <a:buChar char="ü"/>
              <a:tabLst>
                <a:tab pos="363538" algn="l"/>
                <a:tab pos="449263" algn="l"/>
              </a:tabLst>
            </a:pP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Đóng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rút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hàng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container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và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hàng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rời</a:t>
            </a:r>
            <a:endParaRPr lang="vi-VN" sz="1400" dirty="0">
              <a:solidFill>
                <a:srgbClr val="000066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  <a:p>
            <a:pPr marL="433388" marR="6350" indent="-171450">
              <a:lnSpc>
                <a:spcPct val="120000"/>
              </a:lnSpc>
              <a:buFont typeface="Wingdings" pitchFamily="2" charset="2"/>
              <a:buChar char="ü"/>
              <a:tabLst>
                <a:tab pos="363538" algn="l"/>
                <a:tab pos="449263" algn="l"/>
              </a:tabLst>
            </a:pP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Thủ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tục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Hải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Quan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và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vận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chuyển</a:t>
            </a:r>
            <a:endParaRPr lang="vi-VN" sz="1400" dirty="0">
              <a:solidFill>
                <a:srgbClr val="000066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  <a:p>
            <a:pPr marL="433388" marR="6350" indent="-171450">
              <a:lnSpc>
                <a:spcPct val="120000"/>
              </a:lnSpc>
              <a:buFont typeface="Wingdings" pitchFamily="2" charset="2"/>
              <a:buChar char="ü"/>
              <a:tabLst>
                <a:tab pos="363538" algn="l"/>
                <a:tab pos="449263" algn="l"/>
              </a:tabLst>
            </a:pP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Dịch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vụ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kho</a:t>
            </a:r>
            <a:r>
              <a:rPr lang="en-GB" sz="1400" dirty="0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rgbClr val="000066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bãi</a:t>
            </a:r>
            <a:endParaRPr lang="vi-VN" sz="1400" dirty="0">
              <a:solidFill>
                <a:srgbClr val="000066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22" y="2989650"/>
            <a:ext cx="3019092" cy="155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99" y="3962400"/>
            <a:ext cx="2728685" cy="2031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2758" y="136276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III. CÁC CƠ SỞ HOẠT ĐỘNG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3413" y="791480"/>
            <a:ext cx="6216073" cy="400110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+mn-lt"/>
                <a:ea typeface="Cambria" pitchFamily="18" charset="0"/>
                <a:cs typeface="Arial" panose="020B0604020202020204" pitchFamily="34" charset="0"/>
              </a:rPr>
              <a:t>ICD </a:t>
            </a:r>
            <a:r>
              <a:rPr lang="en-GB" sz="20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TÂN CẢNG NHƠN TRẠCH</a:t>
            </a:r>
            <a:endParaRPr lang="en-US" sz="2000" b="1" spc="-5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1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2"/>
            <a:ext cx="9144000" cy="605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234"/>
            <a:ext cx="9144000" cy="4562029"/>
          </a:xfrm>
          <a:prstGeom prst="rect">
            <a:avLst/>
          </a:prstGeom>
        </p:spPr>
      </p:pic>
      <p:sp>
        <p:nvSpPr>
          <p:cNvPr id="8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758" y="136276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III. CÁC CƠ SỞ 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413" y="791480"/>
            <a:ext cx="6216073" cy="400110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KẾT NỐI </a:t>
            </a:r>
            <a:r>
              <a:rPr lang="vi-VN" sz="20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ICD </a:t>
            </a:r>
            <a:r>
              <a:rPr lang="en-GB" sz="20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TÂN CẢNG NHƠN TRẠCH</a:t>
            </a:r>
            <a:endParaRPr lang="en-US" sz="2000" b="1" spc="-5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80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2"/>
            <a:ext cx="9144000" cy="605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5"/>
          <p:cNvSpPr/>
          <p:nvPr/>
        </p:nvSpPr>
        <p:spPr>
          <a:xfrm>
            <a:off x="1137125" y="1396604"/>
            <a:ext cx="1681019" cy="697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380" y="2211406"/>
            <a:ext cx="4507673" cy="2498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>
              <a:lnSpc>
                <a:spcPct val="150000"/>
              </a:lnSpc>
              <a:spcBef>
                <a:spcPts val="275"/>
              </a:spcBef>
              <a:buFont typeface="Wingdings" panose="05000000000000000000" pitchFamily="2" charset="2"/>
              <a:buChar char="ü"/>
            </a:pPr>
            <a:r>
              <a:rPr lang="en-GB" sz="1400" b="1" spc="4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Vị</a:t>
            </a:r>
            <a:r>
              <a:rPr lang="en-GB" sz="1400" b="1" spc="4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b="1" spc="4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trí</a:t>
            </a:r>
            <a:r>
              <a:rPr lang="en-GB" sz="1400" b="1" spc="4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b="1" spc="4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tọa</a:t>
            </a:r>
            <a:r>
              <a:rPr lang="en-GB" sz="1400" b="1" spc="4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b="1" spc="4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độ</a:t>
            </a:r>
            <a:r>
              <a:rPr lang="vi-VN" sz="1400" b="1" spc="4" baseline="1706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</a:t>
            </a:r>
            <a:r>
              <a:rPr lang="en-GB" sz="2000" b="1" spc="4" baseline="1706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20°52’N - 106°44’E</a:t>
            </a:r>
            <a:endParaRPr lang="vi-VN" sz="1400" b="1" spc="4" baseline="1706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261938" indent="-261938">
              <a:lnSpc>
                <a:spcPct val="150000"/>
              </a:lnSpc>
              <a:spcBef>
                <a:spcPts val="180"/>
              </a:spcBef>
              <a:buFont typeface="Wingdings" pitchFamily="2" charset="2"/>
              <a:buChar char="ü"/>
            </a:pPr>
            <a:r>
              <a:rPr lang="en-GB" sz="1400" b="1" spc="4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Luồng</a:t>
            </a:r>
            <a:r>
              <a:rPr lang="en-GB" sz="1400" b="1" spc="4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b="1" spc="4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vào</a:t>
            </a:r>
            <a:r>
              <a:rPr lang="vi-VN" sz="1400" b="1" spc="4" baseline="1706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 </a:t>
            </a:r>
            <a:r>
              <a:rPr lang="en-GB" sz="2000" b="1" spc="4" baseline="1706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Sông</a:t>
            </a:r>
            <a:r>
              <a:rPr lang="en-GB" sz="2000" b="1" spc="4" baseline="1706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2000" b="1" spc="4" baseline="1706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cấm</a:t>
            </a:r>
            <a:endParaRPr lang="en-GB" sz="2000" b="1" spc="4" baseline="1706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261938" indent="-261938">
              <a:lnSpc>
                <a:spcPct val="150000"/>
              </a:lnSpc>
              <a:spcBef>
                <a:spcPts val="180"/>
              </a:spcBef>
              <a:buFont typeface="Wingdings" pitchFamily="2" charset="2"/>
              <a:buChar char="ü"/>
            </a:pPr>
            <a:r>
              <a:rPr lang="en-GB" sz="2000" b="1" spc="4" baseline="1706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Địa</a:t>
            </a:r>
            <a:r>
              <a:rPr lang="en-GB" sz="2000" b="1" spc="4" baseline="1706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2000" b="1" spc="4" baseline="1706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chỉ</a:t>
            </a:r>
            <a:r>
              <a:rPr lang="en-GB" sz="2000" b="1" spc="4" baseline="1706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</a:t>
            </a:r>
            <a:r>
              <a:rPr lang="en-GB" sz="2000" b="1" spc="4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vi-VN" sz="1400" b="1" spc="4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Đường Hạ Đoạn, Phường Đông Hải 2, Quận Hải An, Hải Phòng</a:t>
            </a:r>
            <a:endParaRPr lang="en-GB" sz="1400" b="1" spc="4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261938" indent="-261938">
              <a:lnSpc>
                <a:spcPct val="150000"/>
              </a:lnSpc>
              <a:spcBef>
                <a:spcPts val="180"/>
              </a:spcBef>
              <a:buFont typeface="Wingdings" pitchFamily="2" charset="2"/>
              <a:buChar char="ü"/>
            </a:pPr>
            <a:r>
              <a:rPr lang="en-GB" sz="1400" b="1" spc="4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Điện</a:t>
            </a:r>
            <a:r>
              <a:rPr lang="en-GB" sz="1400" b="1" spc="4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400" b="1" spc="4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thoại</a:t>
            </a:r>
            <a:r>
              <a:rPr lang="en-GB" sz="1400" b="1" spc="4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 + 84 (225) 3262 666</a:t>
            </a:r>
          </a:p>
          <a:p>
            <a:pPr marL="261938" indent="-261938">
              <a:lnSpc>
                <a:spcPct val="150000"/>
              </a:lnSpc>
              <a:spcBef>
                <a:spcPts val="180"/>
              </a:spcBef>
              <a:buFont typeface="Wingdings" pitchFamily="2" charset="2"/>
              <a:buChar char="ü"/>
            </a:pPr>
            <a:r>
              <a:rPr lang="en-GB" sz="2000" b="1" spc="4" baseline="1706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Email: marketing.tc128@saigonnewport.com.vn</a:t>
            </a:r>
            <a:endParaRPr lang="en-GB" sz="1400" b="1" spc="4" baseline="1706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470531" indent="-285750">
              <a:lnSpc>
                <a:spcPct val="150000"/>
              </a:lnSpc>
              <a:spcBef>
                <a:spcPts val="180"/>
              </a:spcBef>
              <a:buFont typeface="Wingdings" pitchFamily="2" charset="2"/>
              <a:buChar char="ü"/>
            </a:pPr>
            <a:endParaRPr lang="en-GB" sz="1400" b="1" spc="4" baseline="1706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4453441" y="1360705"/>
            <a:ext cx="4501871" cy="41995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617" y="960595"/>
            <a:ext cx="3596840" cy="400110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TÂN CẢNG 128 HẢI PHÒNG</a:t>
            </a:r>
            <a:endParaRPr lang="en-US" sz="2000" b="1" spc="-5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2758" y="136276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III. CÁC CƠ SỞ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3569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2"/>
            <a:ext cx="9144000" cy="605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object 15"/>
          <p:cNvSpPr/>
          <p:nvPr/>
        </p:nvSpPr>
        <p:spPr>
          <a:xfrm>
            <a:off x="0" y="6777042"/>
            <a:ext cx="9144000" cy="80961"/>
          </a:xfrm>
          <a:custGeom>
            <a:avLst/>
            <a:gdLst/>
            <a:ahLst/>
            <a:cxnLst/>
            <a:rect l="l" t="t" r="r" b="b"/>
            <a:pathLst>
              <a:path w="9144000" h="80961">
                <a:moveTo>
                  <a:pt x="9144000" y="0"/>
                </a:moveTo>
                <a:lnTo>
                  <a:pt x="0" y="0"/>
                </a:lnTo>
                <a:lnTo>
                  <a:pt x="0" y="80958"/>
                </a:lnTo>
                <a:lnTo>
                  <a:pt x="9144000" y="80958"/>
                </a:lnTo>
                <a:lnTo>
                  <a:pt x="91440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2"/>
          <p:cNvSpPr txBox="1"/>
          <p:nvPr/>
        </p:nvSpPr>
        <p:spPr>
          <a:xfrm>
            <a:off x="91847" y="152748"/>
            <a:ext cx="2412909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10" name="object 11"/>
          <p:cNvSpPr txBox="1"/>
          <p:nvPr/>
        </p:nvSpPr>
        <p:spPr>
          <a:xfrm>
            <a:off x="91848" y="809248"/>
            <a:ext cx="5653087" cy="28048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1958">
              <a:lnSpc>
                <a:spcPct val="95825"/>
              </a:lnSpc>
              <a:spcBef>
                <a:spcPts val="330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11" name="object 10"/>
          <p:cNvSpPr txBox="1"/>
          <p:nvPr/>
        </p:nvSpPr>
        <p:spPr>
          <a:xfrm>
            <a:off x="949786" y="1622425"/>
            <a:ext cx="7678057" cy="44216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07708" indent="-285750">
              <a:lnSpc>
                <a:spcPct val="120000"/>
              </a:lnSpc>
              <a:spcBef>
                <a:spcPts val="285"/>
              </a:spcBef>
              <a:buFont typeface="Wingdings" pitchFamily="2" charset="2"/>
              <a:buChar char="Ø"/>
            </a:pP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Hệ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thống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cầu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bến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			         :</a:t>
            </a:r>
            <a:r>
              <a:rPr lang="en-GB" b="1" spc="-75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Bến</a:t>
            </a:r>
            <a:r>
              <a:rPr lang="en-GB" b="1" spc="-19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1,</a:t>
            </a:r>
            <a:r>
              <a:rPr lang="en-GB" b="1" spc="-6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spc="4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2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,</a:t>
            </a:r>
            <a:r>
              <a:rPr lang="en-GB" b="1" spc="-16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3</a:t>
            </a:r>
            <a:endParaRPr lang="vi-VN" b="1" dirty="0">
              <a:solidFill>
                <a:srgbClr val="000066"/>
              </a:solidFill>
              <a:latin typeface="+mn-lt"/>
              <a:ea typeface="Cambria" pitchFamily="18" charset="0"/>
              <a:cs typeface="Times New Roman"/>
            </a:endParaRPr>
          </a:p>
          <a:p>
            <a:pPr marL="407708" indent="-285750">
              <a:lnSpc>
                <a:spcPct val="120000"/>
              </a:lnSpc>
              <a:spcBef>
                <a:spcPts val="285"/>
              </a:spcBef>
              <a:buFont typeface="Wingdings" pitchFamily="2" charset="2"/>
              <a:buChar char="Ø"/>
            </a:pPr>
            <a:r>
              <a:rPr lang="en-GB" b="1" spc="0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Chiều</a:t>
            </a:r>
            <a:r>
              <a:rPr lang="en-GB" b="1" spc="0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spc="0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dài</a:t>
            </a:r>
            <a:r>
              <a:rPr lang="en-GB" b="1" spc="0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spc="0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và</a:t>
            </a:r>
            <a:r>
              <a:rPr lang="en-GB" b="1" spc="0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spc="0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độ</a:t>
            </a:r>
            <a:r>
              <a:rPr lang="en-GB" b="1" spc="0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spc="0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sâu</a:t>
            </a:r>
            <a:r>
              <a:rPr lang="en-GB" b="1" spc="0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spc="0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trước</a:t>
            </a:r>
            <a:r>
              <a:rPr lang="en-GB" b="1" spc="0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spc="0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bến</a:t>
            </a:r>
            <a:r>
              <a:rPr lang="en-GB" b="1" spc="0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	:</a:t>
            </a:r>
            <a:r>
              <a:rPr b="1" spc="0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b="1" spc="4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45</a:t>
            </a:r>
            <a:r>
              <a:rPr b="1" spc="0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0</a:t>
            </a:r>
            <a:r>
              <a:rPr b="1" spc="-19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b="1" spc="0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m &amp;</a:t>
            </a:r>
            <a:r>
              <a:rPr b="1" spc="4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b="1" spc="0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-</a:t>
            </a:r>
            <a:r>
              <a:rPr b="1" spc="4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8</a:t>
            </a:r>
            <a:r>
              <a:rPr b="1" spc="0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.2</a:t>
            </a:r>
            <a:r>
              <a:rPr b="1" spc="-25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b="1" spc="0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m</a:t>
            </a:r>
            <a:endParaRPr lang="vi-VN" b="1" spc="0" dirty="0">
              <a:solidFill>
                <a:srgbClr val="000066"/>
              </a:solidFill>
              <a:latin typeface="+mn-lt"/>
              <a:ea typeface="Cambria" pitchFamily="18" charset="0"/>
              <a:cs typeface="Times New Roman"/>
            </a:endParaRPr>
          </a:p>
          <a:p>
            <a:pPr marL="407708" indent="-285750">
              <a:lnSpc>
                <a:spcPct val="120000"/>
              </a:lnSpc>
              <a:spcBef>
                <a:spcPts val="285"/>
              </a:spcBef>
              <a:buFont typeface="Wingdings" pitchFamily="2" charset="2"/>
              <a:buChar char="Ø"/>
            </a:pP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Đón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tàu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(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tải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trọng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và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chiều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dài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)	: 20.000 DWT &amp; 180 m</a:t>
            </a:r>
            <a:endParaRPr lang="vi-VN" b="1" dirty="0">
              <a:solidFill>
                <a:srgbClr val="000066"/>
              </a:solidFill>
              <a:latin typeface="+mn-lt"/>
              <a:ea typeface="Cambria" pitchFamily="18" charset="0"/>
              <a:cs typeface="Times New Roman"/>
            </a:endParaRPr>
          </a:p>
          <a:p>
            <a:pPr marL="407708" indent="-285750">
              <a:lnSpc>
                <a:spcPct val="120000"/>
              </a:lnSpc>
              <a:spcBef>
                <a:spcPts val="285"/>
              </a:spcBef>
              <a:buFont typeface="Wingdings" pitchFamily="2" charset="2"/>
              <a:buChar char="Ø"/>
            </a:pP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Độ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sâu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luồng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					:  - 6.8 m</a:t>
            </a:r>
            <a:endParaRPr lang="vi-VN" b="1" dirty="0">
              <a:solidFill>
                <a:srgbClr val="000066"/>
              </a:solidFill>
              <a:latin typeface="+mn-lt"/>
              <a:ea typeface="Cambria" pitchFamily="18" charset="0"/>
              <a:cs typeface="Times New Roman"/>
            </a:endParaRPr>
          </a:p>
          <a:p>
            <a:pPr marL="407708" indent="-285750">
              <a:lnSpc>
                <a:spcPct val="120000"/>
              </a:lnSpc>
              <a:spcBef>
                <a:spcPts val="285"/>
              </a:spcBef>
              <a:buFont typeface="Wingdings" pitchFamily="2" charset="2"/>
              <a:buChar char="Ø"/>
            </a:pP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Vũng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xoay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trước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bến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			:  230m</a:t>
            </a:r>
            <a:endParaRPr lang="vi-VN" b="1" dirty="0">
              <a:solidFill>
                <a:srgbClr val="000066"/>
              </a:solidFill>
              <a:latin typeface="+mn-lt"/>
              <a:ea typeface="Cambria" pitchFamily="18" charset="0"/>
              <a:cs typeface="Times New Roman"/>
            </a:endParaRPr>
          </a:p>
          <a:p>
            <a:pPr marL="121958">
              <a:lnSpc>
                <a:spcPct val="120000"/>
              </a:lnSpc>
              <a:spcBef>
                <a:spcPts val="285"/>
              </a:spcBef>
            </a:pPr>
            <a:endParaRPr lang="vi-VN" b="1" dirty="0">
              <a:solidFill>
                <a:srgbClr val="000066"/>
              </a:solidFill>
              <a:latin typeface="+mn-lt"/>
              <a:ea typeface="Cambria" pitchFamily="18" charset="0"/>
              <a:cs typeface="Times New Roman"/>
            </a:endParaRPr>
          </a:p>
          <a:p>
            <a:pPr marL="121958">
              <a:lnSpc>
                <a:spcPct val="120000"/>
              </a:lnSpc>
              <a:spcBef>
                <a:spcPts val="285"/>
              </a:spcBef>
            </a:pPr>
            <a:r>
              <a:rPr lang="en-GB" b="1" dirty="0" err="1">
                <a:solidFill>
                  <a:srgbClr val="002060"/>
                </a:solidFill>
                <a:latin typeface="+mn-lt"/>
                <a:ea typeface="Cambria" pitchFamily="18" charset="0"/>
                <a:cs typeface="Times New Roman"/>
              </a:rPr>
              <a:t>Năng</a:t>
            </a:r>
            <a:r>
              <a:rPr lang="en-GB" b="1" dirty="0">
                <a:solidFill>
                  <a:srgbClr val="002060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+mn-lt"/>
                <a:ea typeface="Cambria" pitchFamily="18" charset="0"/>
                <a:cs typeface="Times New Roman"/>
              </a:rPr>
              <a:t>lực</a:t>
            </a:r>
            <a:r>
              <a:rPr lang="en-GB" b="1" dirty="0">
                <a:solidFill>
                  <a:srgbClr val="002060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+mn-lt"/>
                <a:ea typeface="Cambria" pitchFamily="18" charset="0"/>
                <a:cs typeface="Times New Roman"/>
              </a:rPr>
              <a:t>trang</a:t>
            </a:r>
            <a:r>
              <a:rPr lang="en-GB" b="1" dirty="0">
                <a:solidFill>
                  <a:srgbClr val="002060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+mn-lt"/>
                <a:ea typeface="Cambria" pitchFamily="18" charset="0"/>
                <a:cs typeface="Times New Roman"/>
              </a:rPr>
              <a:t>thiết</a:t>
            </a:r>
            <a:r>
              <a:rPr lang="en-GB" b="1" dirty="0">
                <a:solidFill>
                  <a:srgbClr val="002060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+mn-lt"/>
                <a:ea typeface="Cambria" pitchFamily="18" charset="0"/>
                <a:cs typeface="Times New Roman"/>
              </a:rPr>
              <a:t>bị</a:t>
            </a:r>
            <a:endParaRPr lang="vi-VN" b="1" dirty="0">
              <a:solidFill>
                <a:srgbClr val="002060"/>
              </a:solidFill>
              <a:latin typeface="+mn-lt"/>
              <a:ea typeface="Cambria" pitchFamily="18" charset="0"/>
              <a:cs typeface="Times New Roman"/>
            </a:endParaRPr>
          </a:p>
          <a:p>
            <a:pPr marL="407708" indent="-285750">
              <a:lnSpc>
                <a:spcPct val="120000"/>
              </a:lnSpc>
              <a:spcBef>
                <a:spcPts val="285"/>
              </a:spcBef>
              <a:buFont typeface="Wingdings" pitchFamily="2" charset="2"/>
              <a:buChar char="Ø"/>
            </a:pP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Cẩu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cầu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tàu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					: 07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cẩu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(40T – 30.5 m) + 1 units</a:t>
            </a:r>
            <a:endParaRPr lang="vi-VN" b="1" dirty="0">
              <a:solidFill>
                <a:srgbClr val="000066"/>
              </a:solidFill>
              <a:latin typeface="+mn-lt"/>
              <a:ea typeface="Cambria" pitchFamily="18" charset="0"/>
              <a:cs typeface="Times New Roman"/>
            </a:endParaRPr>
          </a:p>
          <a:p>
            <a:pPr marL="407708" indent="-285750">
              <a:lnSpc>
                <a:spcPct val="120000"/>
              </a:lnSpc>
              <a:spcBef>
                <a:spcPts val="285"/>
              </a:spcBef>
              <a:buFont typeface="Wingdings" pitchFamily="2" charset="2"/>
              <a:buChar char="Ø"/>
            </a:pP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Năng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suất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xếp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dỡ</a:t>
            </a:r>
            <a:r>
              <a:rPr lang="en-GB" b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				: 22 </a:t>
            </a:r>
            <a:r>
              <a:rPr lang="en-GB" b="1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moves/h</a:t>
            </a:r>
            <a:r>
              <a:rPr lang="vi-VN" b="1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ou</a:t>
            </a:r>
            <a:r>
              <a:rPr lang="en-GB" b="1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r/unit</a:t>
            </a:r>
          </a:p>
          <a:p>
            <a:pPr marL="407708" indent="-285750">
              <a:lnSpc>
                <a:spcPct val="120000"/>
              </a:lnSpc>
              <a:spcBef>
                <a:spcPts val="285"/>
              </a:spcBef>
              <a:buFont typeface="Wingdings" pitchFamily="2" charset="2"/>
              <a:buChar char="Ø"/>
            </a:pP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03 </a:t>
            </a:r>
            <a:r>
              <a:rPr lang="en-GB" b="1" i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tàu</a:t>
            </a: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i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vận</a:t>
            </a: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i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tải</a:t>
            </a: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container ( ~ 1000 </a:t>
            </a:r>
            <a:r>
              <a:rPr lang="en-GB" b="1" i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Teus</a:t>
            </a: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each)</a:t>
            </a:r>
          </a:p>
          <a:p>
            <a:pPr marL="407708" indent="-285750">
              <a:lnSpc>
                <a:spcPct val="120000"/>
              </a:lnSpc>
              <a:spcBef>
                <a:spcPts val="285"/>
              </a:spcBef>
              <a:buFont typeface="Wingdings" pitchFamily="2" charset="2"/>
              <a:buChar char="Ø"/>
            </a:pP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02 </a:t>
            </a:r>
            <a:r>
              <a:rPr lang="en-GB" b="1" i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tàu</a:t>
            </a: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i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hàng</a:t>
            </a: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i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rời</a:t>
            </a: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(~ 10.000 Ton each) </a:t>
            </a:r>
            <a:r>
              <a:rPr lang="en-GB" b="1" i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có</a:t>
            </a: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i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thể</a:t>
            </a: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i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vận</a:t>
            </a: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i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hàng</a:t>
            </a: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i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cùng</a:t>
            </a: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 </a:t>
            </a:r>
            <a:r>
              <a:rPr lang="en-GB" b="1" i="1" dirty="0" err="1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lúc</a:t>
            </a:r>
            <a:r>
              <a:rPr lang="en-GB" b="1" i="1" dirty="0">
                <a:solidFill>
                  <a:srgbClr val="000066"/>
                </a:solidFill>
                <a:latin typeface="+mn-lt"/>
                <a:ea typeface="Cambria" pitchFamily="18" charset="0"/>
                <a:cs typeface="Times New Roman"/>
              </a:rPr>
              <a:t>.</a:t>
            </a:r>
          </a:p>
          <a:p>
            <a:pPr marL="121958">
              <a:lnSpc>
                <a:spcPct val="120000"/>
              </a:lnSpc>
              <a:spcBef>
                <a:spcPts val="285"/>
              </a:spcBef>
            </a:pPr>
            <a:endParaRPr lang="en-GB" b="1" dirty="0">
              <a:solidFill>
                <a:srgbClr val="000066"/>
              </a:solidFill>
              <a:latin typeface="+mn-lt"/>
              <a:ea typeface="Cambria" pitchFamily="18" charset="0"/>
              <a:cs typeface="Times New Roman"/>
            </a:endParaRPr>
          </a:p>
          <a:p>
            <a:pPr marL="121958">
              <a:lnSpc>
                <a:spcPct val="120000"/>
              </a:lnSpc>
              <a:spcBef>
                <a:spcPts val="285"/>
              </a:spcBef>
            </a:pPr>
            <a:endParaRPr lang="en-GB" b="1" dirty="0">
              <a:solidFill>
                <a:srgbClr val="000066"/>
              </a:solidFill>
              <a:latin typeface="+mn-lt"/>
              <a:ea typeface="Cambria" pitchFamily="18" charset="0"/>
              <a:cs typeface="Times New Roman"/>
            </a:endParaRPr>
          </a:p>
          <a:p>
            <a:pPr marL="121958">
              <a:lnSpc>
                <a:spcPct val="120000"/>
              </a:lnSpc>
              <a:spcBef>
                <a:spcPts val="285"/>
              </a:spcBef>
            </a:pPr>
            <a:endParaRPr lang="en-GB" b="1" dirty="0">
              <a:solidFill>
                <a:srgbClr val="000066"/>
              </a:solidFill>
              <a:latin typeface="+mn-lt"/>
              <a:ea typeface="Cambria" pitchFamily="18" charset="0"/>
              <a:cs typeface="Times New Roman"/>
            </a:endParaRPr>
          </a:p>
          <a:p>
            <a:pPr marL="121958">
              <a:lnSpc>
                <a:spcPct val="120000"/>
              </a:lnSpc>
              <a:spcBef>
                <a:spcPts val="285"/>
              </a:spcBef>
            </a:pPr>
            <a:endParaRPr lang="en-GB" b="1" dirty="0">
              <a:solidFill>
                <a:srgbClr val="000066"/>
              </a:solidFill>
              <a:latin typeface="+mn-lt"/>
              <a:ea typeface="Cambria" pitchFamily="18" charset="0"/>
              <a:cs typeface="Times New Roman"/>
            </a:endParaRPr>
          </a:p>
          <a:p>
            <a:pPr marL="121958">
              <a:lnSpc>
                <a:spcPct val="120000"/>
              </a:lnSpc>
              <a:spcBef>
                <a:spcPts val="285"/>
              </a:spcBef>
            </a:pPr>
            <a:endParaRPr b="1" dirty="0">
              <a:solidFill>
                <a:srgbClr val="000066"/>
              </a:solidFill>
              <a:latin typeface="+mn-lt"/>
              <a:ea typeface="Cambria" pitchFamily="18" charset="0"/>
              <a:cs typeface="Times New Roman"/>
            </a:endParaRPr>
          </a:p>
        </p:txBody>
      </p:sp>
      <p:sp>
        <p:nvSpPr>
          <p:cNvPr id="118" name="object 3"/>
          <p:cNvSpPr txBox="1"/>
          <p:nvPr/>
        </p:nvSpPr>
        <p:spPr>
          <a:xfrm>
            <a:off x="138609" y="3614081"/>
            <a:ext cx="5653087" cy="9219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35"/>
              </a:spcBef>
            </a:pPr>
            <a:endParaRPr sz="900" dirty="0"/>
          </a:p>
        </p:txBody>
      </p:sp>
      <p:sp>
        <p:nvSpPr>
          <p:cNvPr id="14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2758" y="136276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III. CÁC CƠ SỞ HOẠT ĐỘNG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3617" y="960595"/>
            <a:ext cx="3596840" cy="400110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TÂN CẢNG 128 HẢI PHÒNG</a:t>
            </a:r>
            <a:endParaRPr lang="en-US" sz="2000" b="1" spc="-5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61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32"/>
          <p:cNvSpPr>
            <a:spLocks noChangeArrowheads="1"/>
          </p:cNvSpPr>
          <p:nvPr/>
        </p:nvSpPr>
        <p:spPr bwMode="auto">
          <a:xfrm>
            <a:off x="4525437" y="2649002"/>
            <a:ext cx="28368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DEPOT CAT LAI – ESL (TAN CANG MY THUY B)</a:t>
            </a:r>
            <a:endParaRPr lang="en-US" alt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Rectangle 32"/>
          <p:cNvSpPr>
            <a:spLocks noChangeArrowheads="1"/>
          </p:cNvSpPr>
          <p:nvPr/>
        </p:nvSpPr>
        <p:spPr bwMode="auto">
          <a:xfrm>
            <a:off x="834674" y="3800363"/>
            <a:ext cx="32467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ICD </a:t>
            </a:r>
            <a:r>
              <a:rPr lang="en-GB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TÂN CẢNG NHƠN TRẠCH</a:t>
            </a:r>
            <a:endParaRPr lang="en-US" alt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Rectangle 32"/>
          <p:cNvSpPr>
            <a:spLocks noChangeArrowheads="1"/>
          </p:cNvSpPr>
          <p:nvPr/>
        </p:nvSpPr>
        <p:spPr bwMode="auto">
          <a:xfrm>
            <a:off x="917346" y="4793487"/>
            <a:ext cx="2853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BẾN ĐÓNG RÚT 125</a:t>
            </a:r>
            <a:endParaRPr lang="en-US" alt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Rectangle 32"/>
          <p:cNvSpPr>
            <a:spLocks noChangeArrowheads="1"/>
          </p:cNvSpPr>
          <p:nvPr/>
        </p:nvSpPr>
        <p:spPr bwMode="auto">
          <a:xfrm>
            <a:off x="4417871" y="3787437"/>
            <a:ext cx="32467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ÂN </a:t>
            </a:r>
            <a:r>
              <a:rPr lang="vi-VN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GB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ẢNG</a:t>
            </a:r>
            <a:r>
              <a:rPr lang="vi-VN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128 H</a:t>
            </a:r>
            <a:r>
              <a:rPr lang="en-GB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Ả</a:t>
            </a:r>
            <a:r>
              <a:rPr lang="vi-VN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PH</a:t>
            </a:r>
            <a:r>
              <a:rPr lang="en-GB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Ò</a:t>
            </a:r>
            <a:r>
              <a:rPr lang="vi-VN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</a:t>
            </a:r>
            <a:endParaRPr lang="en-US" alt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" name="Picture 5" descr="thank you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81" y="806288"/>
            <a:ext cx="4592810" cy="282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Rectangle 32"/>
          <p:cNvSpPr>
            <a:spLocks noChangeArrowheads="1"/>
          </p:cNvSpPr>
          <p:nvPr/>
        </p:nvSpPr>
        <p:spPr bwMode="auto">
          <a:xfrm>
            <a:off x="4428421" y="2970561"/>
            <a:ext cx="32467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DEPOT </a:t>
            </a:r>
            <a:r>
              <a:rPr lang="en-US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TÂN CẢNG MỸ THỦY 2</a:t>
            </a:r>
          </a:p>
        </p:txBody>
      </p:sp>
      <p:sp>
        <p:nvSpPr>
          <p:cNvPr id="107" name="Rectangle 32"/>
          <p:cNvSpPr>
            <a:spLocks noChangeArrowheads="1"/>
          </p:cNvSpPr>
          <p:nvPr/>
        </p:nvSpPr>
        <p:spPr bwMode="auto">
          <a:xfrm>
            <a:off x="781132" y="2970561"/>
            <a:ext cx="32467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DEPOT TÂN CẢNG MỸ THỦY</a:t>
            </a:r>
            <a:endParaRPr lang="en-US" alt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4583337" y="4828895"/>
            <a:ext cx="2853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CẢNG CÁT LÁI</a:t>
            </a:r>
            <a:endParaRPr lang="en-US" alt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0511" y="3069653"/>
            <a:ext cx="6735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TRÂN TRỌNG CẢM ƠN</a:t>
            </a:r>
          </a:p>
        </p:txBody>
      </p:sp>
    </p:spTree>
    <p:extLst>
      <p:ext uri="{BB962C8B-B14F-4D97-AF65-F5344CB8AC3E}">
        <p14:creationId xmlns:p14="http://schemas.microsoft.com/office/powerpoint/2010/main" val="85554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620"/>
            <a:ext cx="9144000" cy="523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5373" y="34678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I. TỔNG QUAN VỀ CÔNG TY</a:t>
            </a:r>
          </a:p>
        </p:txBody>
      </p:sp>
    </p:spTree>
    <p:extLst>
      <p:ext uri="{BB962C8B-B14F-4D97-AF65-F5344CB8AC3E}">
        <p14:creationId xmlns:p14="http://schemas.microsoft.com/office/powerpoint/2010/main" val="21548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" y="957944"/>
            <a:ext cx="9105364" cy="5025184"/>
          </a:xfrm>
          <a:prstGeom prst="rect">
            <a:avLst/>
          </a:prstGeom>
        </p:spPr>
      </p:pic>
      <p:sp>
        <p:nvSpPr>
          <p:cNvPr id="16" name="object 2"/>
          <p:cNvSpPr txBox="1">
            <a:spLocks/>
          </p:cNvSpPr>
          <p:nvPr/>
        </p:nvSpPr>
        <p:spPr>
          <a:xfrm>
            <a:off x="38636" y="1155582"/>
            <a:ext cx="4293341" cy="27699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9730" marR="5080" indent="-367665" algn="just">
              <a:buFont typeface="Wingdings" pitchFamily="2" charset="2"/>
              <a:buChar char="v"/>
            </a:pPr>
            <a:r>
              <a:rPr lang="en-GB" sz="1800" b="1" spc="-5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Quá</a:t>
            </a:r>
            <a:r>
              <a:rPr lang="en-GB" sz="1800" b="1" spc="-5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800" b="1" spc="-5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trình</a:t>
            </a:r>
            <a:r>
              <a:rPr lang="en-GB" sz="1800" b="1" spc="-5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800" b="1" spc="-5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hình</a:t>
            </a:r>
            <a:r>
              <a:rPr lang="en-GB" sz="1800" b="1" spc="-5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800" b="1" spc="-5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thành</a:t>
            </a:r>
            <a:r>
              <a:rPr lang="en-GB" sz="1800" b="1" spc="-5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800" b="1" spc="-5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và</a:t>
            </a:r>
            <a:r>
              <a:rPr lang="en-GB" sz="1800" b="1" spc="-5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800" b="1" spc="-5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phát</a:t>
            </a:r>
            <a:r>
              <a:rPr lang="en-GB" sz="1800" b="1" spc="-5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GB" sz="1800" b="1" spc="-5" dirty="0" err="1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triển</a:t>
            </a:r>
            <a:r>
              <a:rPr lang="vi-VN" sz="1800" b="1" spc="-5" dirty="0">
                <a:solidFill>
                  <a:srgbClr val="000066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:</a:t>
            </a:r>
            <a:endParaRPr lang="vi-VN" sz="1800" dirty="0">
              <a:solidFill>
                <a:srgbClr val="000066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5373" y="34678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I. TỔNG QUAN VỀ CÔNG 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62803" y="136276"/>
            <a:ext cx="6212115" cy="116955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II. NGÀNH NGHỀ HOẠT ĐỘNG KINH DOANH</a:t>
            </a:r>
          </a:p>
        </p:txBody>
      </p:sp>
      <p:pic>
        <p:nvPicPr>
          <p:cNvPr id="15" name="Picture 1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103" y="4209142"/>
            <a:ext cx="1729639" cy="1849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83" y="842115"/>
            <a:ext cx="2161517" cy="2113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2" y="1898864"/>
            <a:ext cx="3279232" cy="3195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236952" y="1513782"/>
            <a:ext cx="6933559" cy="3861085"/>
            <a:chOff x="236952" y="1513782"/>
            <a:chExt cx="6933559" cy="3861085"/>
          </a:xfrm>
        </p:grpSpPr>
        <p:sp>
          <p:nvSpPr>
            <p:cNvPr id="3" name="Text Box 2"/>
            <p:cNvSpPr txBox="1">
              <a:spLocks noChangeArrowheads="1"/>
            </p:cNvSpPr>
            <p:nvPr/>
          </p:nvSpPr>
          <p:spPr bwMode="auto">
            <a:xfrm>
              <a:off x="236952" y="1513782"/>
              <a:ext cx="6933559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6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1. KHAI THÁC CẢNG VÀ ICD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425638" y="2040621"/>
              <a:ext cx="5757447" cy="3334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261938" marR="0" lvl="1" indent="-261938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Wingdings" panose="05000000000000000000" pitchFamily="2" charset="2"/>
                <a:buChar char="v"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Cảng Tân Cảng 128-hải Phòng</a:t>
              </a:r>
              <a:endPara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endParaRPr>
            </a:p>
            <a:p>
              <a:pPr marL="261938" marR="0" lvl="1" indent="-261938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Wingdings" panose="05000000000000000000" pitchFamily="2" charset="2"/>
                <a:buChar char="v"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ICD Tân Cảng Nhơn Trạch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268288" marR="0" lvl="1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1" u="none" strike="noStrike" cap="none" normalizeH="0" baseline="0" dirty="0" err="1">
                  <a:ln>
                    <a:noFill/>
                  </a:ln>
                  <a:solidFill>
                    <a:srgbClr val="0000FF"/>
                  </a:solidFill>
                  <a:effectLst/>
                  <a:cs typeface="Arial" pitchFamily="34" charset="0"/>
                </a:rPr>
                <a:t>Cung</a:t>
              </a:r>
              <a:r>
                <a:rPr kumimoji="0" lang="en-US" altLang="en-US" sz="1600" b="1" i="1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1" i="1" u="none" strike="noStrike" cap="none" normalizeH="0" baseline="0" dirty="0" err="1">
                  <a:ln>
                    <a:noFill/>
                  </a:ln>
                  <a:solidFill>
                    <a:srgbClr val="0000FF"/>
                  </a:solidFill>
                  <a:effectLst/>
                  <a:cs typeface="Arial" pitchFamily="34" charset="0"/>
                </a:rPr>
                <a:t>cấp</a:t>
              </a:r>
              <a:r>
                <a:rPr kumimoji="0" lang="en-US" altLang="en-US" sz="1600" b="1" i="1" u="none" strike="noStrike" cap="none" normalizeH="0" dirty="0">
                  <a:ln>
                    <a:noFill/>
                  </a:ln>
                  <a:solidFill>
                    <a:srgbClr val="0000FF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1" i="1" u="none" strike="noStrike" cap="none" normalizeH="0" dirty="0" err="1">
                  <a:ln>
                    <a:noFill/>
                  </a:ln>
                  <a:solidFill>
                    <a:srgbClr val="0000FF"/>
                  </a:solidFill>
                  <a:effectLst/>
                  <a:cs typeface="Arial" pitchFamily="34" charset="0"/>
                </a:rPr>
                <a:t>các</a:t>
              </a:r>
              <a:r>
                <a:rPr kumimoji="0" lang="en-US" altLang="en-US" sz="1600" b="1" i="1" u="none" strike="noStrike" cap="none" normalizeH="0" dirty="0">
                  <a:ln>
                    <a:noFill/>
                  </a:ln>
                  <a:solidFill>
                    <a:srgbClr val="0000FF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1" i="1" u="none" strike="noStrike" cap="none" normalizeH="0" dirty="0" err="1">
                  <a:ln>
                    <a:noFill/>
                  </a:ln>
                  <a:solidFill>
                    <a:srgbClr val="0000FF"/>
                  </a:solidFill>
                  <a:effectLst/>
                  <a:cs typeface="Arial" pitchFamily="34" charset="0"/>
                </a:rPr>
                <a:t>dịch</a:t>
              </a:r>
              <a:r>
                <a:rPr kumimoji="0" lang="en-US" altLang="en-US" sz="1600" b="1" i="1" u="none" strike="noStrike" cap="none" normalizeH="0" dirty="0">
                  <a:ln>
                    <a:noFill/>
                  </a:ln>
                  <a:solidFill>
                    <a:srgbClr val="0000FF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1" i="1" u="none" strike="noStrike" cap="none" normalizeH="0" dirty="0" err="1">
                  <a:ln>
                    <a:noFill/>
                  </a:ln>
                  <a:solidFill>
                    <a:srgbClr val="0000FF"/>
                  </a:solidFill>
                  <a:effectLst/>
                  <a:cs typeface="Arial" pitchFamily="34" charset="0"/>
                </a:rPr>
                <a:t>vụ</a:t>
              </a:r>
              <a:r>
                <a:rPr kumimoji="0" lang="en-US" altLang="en-US" sz="1600" b="1" i="1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cs typeface="Arial" pitchFamily="34" charset="0"/>
                </a:rPr>
                <a:t>: </a:t>
              </a:r>
            </a:p>
            <a:p>
              <a:pPr marL="536575" marR="0" lvl="2" indent="-274638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>
                  <a:srgbClr val="0000FF"/>
                </a:buClr>
                <a:buSzTx/>
                <a:buFont typeface="Symbol" pitchFamily="18" charset="2"/>
                <a:buChar char="*"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Khai thác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xếp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dỡ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hàng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hóa</a:t>
              </a:r>
              <a:endParaRPr kumimoji="0" lang="en-US" altLang="en-US" sz="16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endParaRPr>
            </a:p>
            <a:p>
              <a:pPr marL="536575" marR="0" lvl="2" indent="-274638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>
                  <a:srgbClr val="0000FF"/>
                </a:buClr>
                <a:buSzTx/>
                <a:buFont typeface="Symbol" pitchFamily="18" charset="2"/>
                <a:buChar char="*"/>
                <a:tabLst/>
              </a:pP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Dịch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vụ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kho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bãi</a:t>
              </a:r>
              <a:endParaRPr kumimoji="0" lang="en-US" altLang="en-US" sz="16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endParaRPr>
            </a:p>
            <a:p>
              <a:pPr marL="536575" marR="0" lvl="2" indent="-274638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>
                  <a:srgbClr val="0000FF"/>
                </a:buClr>
                <a:buSzTx/>
                <a:buFont typeface="Symbol" pitchFamily="18" charset="2"/>
                <a:buChar char="*"/>
                <a:tabLst/>
              </a:pP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Dịch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vụ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đóng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rút hàng container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và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hàng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rời</a:t>
              </a:r>
              <a:endParaRPr kumimoji="0" lang="en-US" altLang="en-US" sz="16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endParaRPr>
            </a:p>
            <a:p>
              <a:pPr marL="536575" marR="0" lvl="2" indent="-274638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>
                  <a:srgbClr val="0000FF"/>
                </a:buClr>
                <a:buSzTx/>
                <a:buFont typeface="Symbol" pitchFamily="18" charset="2"/>
                <a:buChar char="*"/>
                <a:tabLst/>
              </a:pP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Dịch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vụ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cân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hàng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hóa</a:t>
              </a:r>
              <a:endParaRPr kumimoji="0" lang="en-US" altLang="en-US" sz="1600" b="0" i="1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cs typeface="Arial" pitchFamily="34" charset="0"/>
              </a:endParaRPr>
            </a:p>
            <a:p>
              <a:pPr marL="536575" marR="0" lvl="2" indent="-274638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>
                  <a:srgbClr val="0000FF"/>
                </a:buClr>
                <a:buSzTx/>
                <a:buFont typeface="Symbol" pitchFamily="18" charset="2"/>
                <a:buChar char="*"/>
                <a:tabLst/>
              </a:pP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Vận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chuyển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đường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bộ</a:t>
              </a:r>
              <a:endParaRPr kumimoji="0" lang="en-US" altLang="en-US" sz="16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endParaRPr>
            </a:p>
            <a:p>
              <a:pPr marL="536575" marR="0" lvl="2" indent="-274638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>
                  <a:srgbClr val="0000FF"/>
                </a:buClr>
                <a:buSzTx/>
                <a:buFont typeface="Symbol" pitchFamily="18" charset="2"/>
                <a:buChar char="*"/>
                <a:tabLst/>
              </a:pP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Vận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chuyển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kumimoji="0" lang="en-US" altLang="en-US" sz="1600" b="0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salan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36952" y="1513782"/>
            <a:ext cx="693355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. KHAI THÁC DEPOT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08000" y="1985949"/>
            <a:ext cx="6168570" cy="333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61938" marR="0" lvl="1" indent="-255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Dịch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vụ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Depot trong cảng Cát Lái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180975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Depot 6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: </a:t>
            </a:r>
          </a:p>
          <a:p>
            <a:pPr marL="449263" marR="0" lvl="2" indent="-1873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FF"/>
              </a:buClr>
              <a:buSzTx/>
              <a:buFont typeface="Symbol" pitchFamily="18" charset="2"/>
              <a:buChar char="*"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Bãi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Container hàng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thông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thường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449263" marR="0" lvl="0" indent="-1873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FF"/>
              </a:buClr>
              <a:buSzTx/>
              <a:buFont typeface="Symbol" pitchFamily="18" charset="2"/>
              <a:buChar char="*"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Bãi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Container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lạnh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449263" marR="0" lvl="0" indent="-1873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FF"/>
              </a:buClr>
              <a:buSzTx/>
              <a:buFont typeface="Symbol" pitchFamily="18" charset="2"/>
              <a:buChar char="*"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Bãi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Container hàng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hóa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chất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449263" marR="0" lvl="2" indent="-1873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FF"/>
              </a:buClr>
              <a:buSzTx/>
              <a:buFont typeface="Symbol" pitchFamily="18" charset="2"/>
              <a:buChar char="*"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Bãi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Container hàng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quá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khổ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quá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tải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261938" marR="0" lvl="1" indent="-261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Dịch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vụ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Depot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ngoài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cảng Cát Lái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363538" marR="0" lvl="2" indent="-1889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FF"/>
              </a:buClr>
              <a:buSzTx/>
              <a:buFont typeface="Symbol" pitchFamily="18" charset="2"/>
              <a:buChar char="*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Depot Tân Cảng Mỹ Thủy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363538" marR="0" lvl="0" indent="-1889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FF"/>
              </a:buClr>
              <a:buSzTx/>
              <a:buFont typeface="Symbol" pitchFamily="18" charset="2"/>
              <a:buChar char="*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Depot Tân Cảng Mỹ Thủy 2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83" y="1348125"/>
            <a:ext cx="1455036" cy="1299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71" y="3914027"/>
            <a:ext cx="2104570" cy="1949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47" y="2156975"/>
            <a:ext cx="3222172" cy="3163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803" y="136276"/>
            <a:ext cx="6212115" cy="116955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II. NGÀNH NGHỀ HOẠT ĐỘNG KINH DOANH</a:t>
            </a:r>
          </a:p>
        </p:txBody>
      </p:sp>
    </p:spTree>
    <p:extLst>
      <p:ext uri="{BB962C8B-B14F-4D97-AF65-F5344CB8AC3E}">
        <p14:creationId xmlns:p14="http://schemas.microsoft.com/office/powerpoint/2010/main" val="10004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31" y="3626025"/>
            <a:ext cx="2782504" cy="2099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75" y="3927338"/>
            <a:ext cx="2714559" cy="179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36952" y="1258151"/>
            <a:ext cx="693355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. DỊCH</a:t>
            </a:r>
            <a:r>
              <a:rPr kumimoji="0" lang="en-GB" altLang="en-US" sz="1600" b="1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VỤ LOGISTICS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0022" y="1848230"/>
            <a:ext cx="6246213" cy="22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79413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Dịch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vụ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xếp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dỡ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container</a:t>
            </a:r>
            <a:endParaRPr kumimoji="0" lang="en-US" altLang="en-US" sz="1600" b="1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379413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Dịch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vụ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cân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container</a:t>
            </a:r>
            <a:endParaRPr kumimoji="0" lang="en-US" altLang="en-US" sz="1600" b="1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379413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Dịch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vụ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đóng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rút hàng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hóa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623888" marR="0" lvl="2" indent="-260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FF"/>
              </a:buClr>
              <a:buSzTx/>
              <a:buFont typeface="Symbol" pitchFamily="18" charset="2"/>
              <a:buChar char="*"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Bến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đóng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rút 125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tại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cảng Cát Lái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623888" marR="0" lvl="0" indent="-260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FF"/>
              </a:buClr>
              <a:buSzTx/>
              <a:buFont typeface="Symbol" pitchFamily="18" charset="2"/>
              <a:buChar char="*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Bến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đóng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rút Tân Cảng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Nhơn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Trạch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623888" marR="0" lvl="0" indent="-260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FF"/>
              </a:buClr>
              <a:buSzTx/>
              <a:buFont typeface="Symbol" pitchFamily="18" charset="2"/>
              <a:buChar char="*"/>
              <a:tabLst/>
            </a:pPr>
            <a:r>
              <a:rPr lang="en-US" altLang="en-US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altLang="en-U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altLang="en-U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altLang="en-U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rút</a:t>
            </a:r>
            <a:r>
              <a:rPr lang="en-US" altLang="en-U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altLang="en-U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lạnh</a:t>
            </a:r>
            <a:r>
              <a:rPr lang="en-US" altLang="en-U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altLang="en-U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Depot TCMT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25" y="1100598"/>
            <a:ext cx="2278509" cy="2318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9" y="3910584"/>
            <a:ext cx="2797512" cy="2082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89" y="2210169"/>
            <a:ext cx="3139091" cy="2513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62803" y="136276"/>
            <a:ext cx="6212115" cy="116955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II. NGÀNH NGHỀ HOẠT ĐỘNG KINH DOANH</a:t>
            </a:r>
          </a:p>
        </p:txBody>
      </p:sp>
    </p:spTree>
    <p:extLst>
      <p:ext uri="{BB962C8B-B14F-4D97-AF65-F5344CB8AC3E}">
        <p14:creationId xmlns:p14="http://schemas.microsoft.com/office/powerpoint/2010/main" val="256715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5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3"/>
          <p:cNvGrpSpPr/>
          <p:nvPr/>
        </p:nvGrpSpPr>
        <p:grpSpPr>
          <a:xfrm>
            <a:off x="4835782" y="5059261"/>
            <a:ext cx="3015602" cy="700700"/>
            <a:chOff x="4835782" y="5059261"/>
            <a:chExt cx="3015602" cy="700700"/>
          </a:xfrm>
        </p:grpSpPr>
        <p:sp>
          <p:nvSpPr>
            <p:cNvPr id="23" name="5-Point Star 22"/>
            <p:cNvSpPr/>
            <p:nvPr/>
          </p:nvSpPr>
          <p:spPr>
            <a:xfrm>
              <a:off x="4835782" y="5059261"/>
              <a:ext cx="160255" cy="210991"/>
            </a:xfrm>
            <a:prstGeom prst="star5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52476" y="5236741"/>
              <a:ext cx="27989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i="1" dirty="0" err="1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Khu</a:t>
              </a:r>
              <a:r>
                <a:rPr lang="en-GB" sz="1400" b="1" i="1" dirty="0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GB" sz="1400" b="1" i="1" dirty="0" err="1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vực</a:t>
              </a:r>
              <a:r>
                <a:rPr lang="en-GB" sz="1400" b="1" i="1" dirty="0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GB" sz="1400" b="1" i="1" dirty="0" err="1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Đồng</a:t>
              </a:r>
              <a:r>
                <a:rPr lang="en-GB" sz="1400" b="1" i="1" dirty="0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GB" sz="1400" b="1" i="1" dirty="0" err="1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Nai</a:t>
              </a:r>
              <a:r>
                <a:rPr lang="vi-VN" sz="1400" b="1" i="1" dirty="0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: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vi-VN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ICD 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Tân Cảng </a:t>
              </a: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Nhơn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Trạch</a:t>
              </a:r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400" b="1" i="1" dirty="0">
                  <a:solidFill>
                    <a:srgbClr val="C000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endParaRPr lang="en-GB" sz="1400" b="1" i="1" dirty="0">
                <a:solidFill>
                  <a:srgbClr val="C00000"/>
                </a:solidFill>
                <a:latin typeface="Arial" pitchFamily="34" charset="0"/>
                <a:ea typeface="Cambria" pitchFamily="18" charset="0"/>
                <a:cs typeface="Arial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41054" y="898655"/>
            <a:ext cx="4191951" cy="811965"/>
            <a:chOff x="4141054" y="898655"/>
            <a:chExt cx="4191951" cy="811965"/>
          </a:xfrm>
        </p:grpSpPr>
        <p:sp>
          <p:nvSpPr>
            <p:cNvPr id="5" name="TextBox 4"/>
            <p:cNvSpPr txBox="1"/>
            <p:nvPr/>
          </p:nvSpPr>
          <p:spPr>
            <a:xfrm>
              <a:off x="5052476" y="1125845"/>
              <a:ext cx="32805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00" b="1" i="1" dirty="0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GB" sz="1600" b="1" i="1" dirty="0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GB" sz="1600" b="1" i="1" dirty="0" err="1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Miền</a:t>
              </a:r>
              <a:r>
                <a:rPr lang="en-GB" sz="1600" b="1" i="1" dirty="0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GB" sz="1600" b="1" i="1" dirty="0" err="1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Bắc</a:t>
              </a:r>
              <a:r>
                <a:rPr lang="vi-VN" sz="1600" b="1" i="1" dirty="0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: 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en-GB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Tân Cảng 128 Hải </a:t>
              </a:r>
              <a:r>
                <a:rPr lang="en-GB" sz="16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phòng</a:t>
              </a:r>
              <a:endPara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568934" y="1125845"/>
              <a:ext cx="160255" cy="210991"/>
            </a:xfrm>
            <a:prstGeom prst="star5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054" y="898655"/>
              <a:ext cx="745628" cy="332686"/>
            </a:xfrm>
            <a:prstGeom prst="rect">
              <a:avLst/>
            </a:prstGeom>
            <a:noFill/>
          </p:spPr>
        </p:pic>
      </p:grpSp>
      <p:grpSp>
        <p:nvGrpSpPr>
          <p:cNvPr id="3" name="Group 2"/>
          <p:cNvGrpSpPr/>
          <p:nvPr/>
        </p:nvGrpSpPr>
        <p:grpSpPr>
          <a:xfrm>
            <a:off x="1385170" y="3567026"/>
            <a:ext cx="4040120" cy="1659931"/>
            <a:chOff x="1385170" y="3567026"/>
            <a:chExt cx="4040120" cy="1659931"/>
          </a:xfrm>
        </p:grpSpPr>
        <p:sp>
          <p:nvSpPr>
            <p:cNvPr id="19" name="TextBox 18"/>
            <p:cNvSpPr txBox="1"/>
            <p:nvPr/>
          </p:nvSpPr>
          <p:spPr>
            <a:xfrm>
              <a:off x="1385170" y="3567026"/>
              <a:ext cx="37941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i="1" dirty="0" err="1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Khu</a:t>
              </a:r>
              <a:r>
                <a:rPr lang="en-GB" sz="1400" b="1" i="1" dirty="0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en-GB" sz="1400" b="1" i="1" dirty="0" err="1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vực</a:t>
              </a:r>
              <a:r>
                <a:rPr lang="en-GB" sz="1400" b="1" i="1" dirty="0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 TP. HCM</a:t>
              </a:r>
              <a:r>
                <a:rPr lang="vi-VN" sz="1400" b="1" i="1" dirty="0">
                  <a:solidFill>
                    <a:srgbClr val="FFFF00"/>
                  </a:solidFill>
                  <a:latin typeface="Arial" pitchFamily="34" charset="0"/>
                  <a:ea typeface="Cambria" pitchFamily="18" charset="0"/>
                  <a:cs typeface="Arial" pitchFamily="34" charset="0"/>
                </a:rPr>
                <a:t>:</a:t>
              </a:r>
            </a:p>
            <a:p>
              <a:pPr marL="377825" indent="-342900">
                <a:buFont typeface="Wingdings" pitchFamily="2" charset="2"/>
                <a:buChar char="ü"/>
              </a:pP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Bến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Đóng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Rút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125 – Cảng </a:t>
              </a: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Cát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Lái</a:t>
              </a:r>
              <a:endParaRPr lang="vi-VN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marL="377825" indent="-342900">
                <a:buFont typeface="Wingdings" pitchFamily="2" charset="2"/>
                <a:buChar char="ü"/>
              </a:pP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Khu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D (Depot 6) – Cảng </a:t>
              </a: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Cát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Lái</a:t>
              </a:r>
              <a:endPara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marL="377825" indent="-342900">
                <a:buFont typeface="Wingdings" pitchFamily="2" charset="2"/>
                <a:buChar char="ü"/>
              </a:pP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Khu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hàng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IMDG – Cảng </a:t>
              </a: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Cát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Lái</a:t>
              </a:r>
              <a:endParaRPr lang="vi-VN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marL="377825" indent="-342900">
                <a:buFont typeface="Wingdings" pitchFamily="2" charset="2"/>
                <a:buChar char="ü"/>
              </a:pPr>
              <a:r>
                <a:rPr lang="vi-VN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Depot 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Tân Cảng </a:t>
              </a: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Mỹ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Thủy</a:t>
              </a:r>
            </a:p>
            <a:p>
              <a:pPr marL="377825" indent="-342900">
                <a:buFont typeface="Wingdings" pitchFamily="2" charset="2"/>
                <a:buChar char="ü"/>
              </a:pP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Depot Tân Cảng </a:t>
              </a:r>
              <a:r>
                <a:rPr lang="en-GB" sz="1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Mỹ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Thủy 2</a:t>
              </a:r>
              <a:endParaRPr lang="vi-VN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4628562" y="5015966"/>
              <a:ext cx="160255" cy="210991"/>
            </a:xfrm>
            <a:prstGeom prst="star5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662" y="4752204"/>
              <a:ext cx="745628" cy="332686"/>
            </a:xfrm>
            <a:prstGeom prst="rect">
              <a:avLst/>
            </a:prstGeom>
            <a:noFill/>
          </p:spPr>
        </p:pic>
      </p:grpSp>
      <p:sp>
        <p:nvSpPr>
          <p:cNvPr id="16" name="TextBox 15"/>
          <p:cNvSpPr txBox="1"/>
          <p:nvPr/>
        </p:nvSpPr>
        <p:spPr>
          <a:xfrm>
            <a:off x="1639269" y="148750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III. CÁC CƠ SỞ HOẠT ĐỘNG</a:t>
            </a:r>
          </a:p>
        </p:txBody>
      </p:sp>
      <p:sp>
        <p:nvSpPr>
          <p:cNvPr id="13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2"/>
            <a:ext cx="9144000" cy="605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669665"/>
              </p:ext>
            </p:extLst>
          </p:nvPr>
        </p:nvGraphicFramePr>
        <p:xfrm>
          <a:off x="217715" y="899886"/>
          <a:ext cx="8665028" cy="507996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42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9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7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6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vực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 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bến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5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Bến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Đóng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rút 125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22.600 m</a:t>
                      </a:r>
                      <a:r>
                        <a:rPr kumimoji="0" lang="en-US" sz="1600" u="none" strike="noStrike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 m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9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</a:t>
                      </a:r>
                      <a:r>
                        <a:rPr kumimoji="0" lang="en-GB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</a:t>
                      </a:r>
                      <a:r>
                        <a:rPr kumimoji="0" lang="en-GB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Depot 6</a:t>
                      </a:r>
                      <a:r>
                        <a:rPr kumimoji="0" lang="vi-V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vi-V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kumimoji="0" lang="en-US" sz="1600" u="none" strike="noStrike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</a:t>
                      </a:r>
                      <a:r>
                        <a:rPr kumimoji="0" lang="en-GB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kumimoji="0" lang="en-GB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IMDG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53.000 m</a:t>
                      </a:r>
                      <a:r>
                        <a:rPr kumimoji="0" lang="en-US" sz="1600" u="none" strike="noStrike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31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Depot Tân Cảng 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Mỹ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Thủy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Depot Tân Cảng – 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Mỹ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Thủy 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126.000 m</a:t>
                      </a:r>
                      <a:r>
                        <a:rPr kumimoji="0" lang="en-US" sz="1600" u="none" strike="noStrike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60.000 m</a:t>
                      </a:r>
                      <a:r>
                        <a:rPr kumimoji="0" lang="en-US" sz="1600" u="none" strike="noStrike" kern="1200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600" b="0" i="0" u="none" strike="noStrike" kern="1200" cap="none" normalizeH="0" baseline="30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-25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ICD Tân Cảng 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Nhơn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Trạch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275.000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kumimoji="0" lang="en-US" sz="1600" u="none" strike="noStrike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</a:t>
                      </a:r>
                      <a:r>
                        <a:rPr kumimoji="0" lang="fr-F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 m</a:t>
                      </a:r>
                      <a:r>
                        <a:rPr kumimoji="0" lang="fr-FR" sz="1600" u="none" strike="noStrike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</a:t>
                      </a:r>
                      <a:r>
                        <a:rPr kumimoji="0" lang="en-US" sz="16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Tân 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cảng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128HP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fr-F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 m</a:t>
                      </a:r>
                      <a:r>
                        <a:rPr kumimoji="0" lang="fr-FR" sz="1600" u="none" strike="noStrike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5.000</a:t>
                      </a:r>
                      <a:r>
                        <a:rPr kumimoji="0" lang="fr-F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kumimoji="0" lang="fr-FR" sz="1600" u="none" strike="noStrike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 m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</a:t>
                      </a:r>
                      <a:r>
                        <a:rPr kumimoji="0" lang="vi-V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.000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kumimoji="0" lang="en-US" sz="16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67.000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kumimoji="0" lang="en-US" sz="16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1.090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2758" y="136276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  <a:cs typeface="Times New Roman" pitchFamily="18" charset="0"/>
              </a:rPr>
              <a:t>III. CÁC CƠ SỞ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3936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2"/>
            <a:ext cx="9144000" cy="605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38" y="3721132"/>
            <a:ext cx="3368650" cy="2245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2849" y="2782861"/>
            <a:ext cx="3322147" cy="2181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3315815"/>
            <a:ext cx="4267200" cy="2737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Placeholder 4"/>
          <p:cNvSpPr txBox="1">
            <a:spLocks/>
          </p:cNvSpPr>
          <p:nvPr/>
        </p:nvSpPr>
        <p:spPr>
          <a:xfrm>
            <a:off x="228600" y="1362258"/>
            <a:ext cx="8686800" cy="152608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defTabSz="9144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22.600 m</a:t>
            </a:r>
            <a:r>
              <a:rPr lang="en-US" sz="16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 defTabSz="9144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03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Cẩu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Liebherr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		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rỗng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defTabSz="9144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qua: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1250 TEUS</a:t>
            </a:r>
          </a:p>
          <a:p>
            <a:pPr marL="285750" indent="-285750" defTabSz="9144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430m</a:t>
            </a:r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0" y="84138"/>
            <a:ext cx="9144000" cy="461962"/>
            <a:chOff x="0" y="304800"/>
            <a:chExt cx="9144000" cy="461962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304800"/>
              <a:ext cx="9144000" cy="1587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458787"/>
              <a:ext cx="9144000" cy="1588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0" y="611187"/>
              <a:ext cx="9144000" cy="1588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0" y="765175"/>
              <a:ext cx="9144000" cy="1587"/>
            </a:xfrm>
            <a:prstGeom prst="line">
              <a:avLst/>
            </a:prstGeom>
            <a:ln cap="sq">
              <a:solidFill>
                <a:schemeClr val="tx2">
                  <a:lumMod val="20000"/>
                  <a:lumOff val="80000"/>
                </a:schemeClr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0" y="382587"/>
              <a:ext cx="9144000" cy="1588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534987"/>
              <a:ext cx="9144000" cy="1588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687387"/>
              <a:ext cx="9144000" cy="1588"/>
            </a:xfrm>
            <a:prstGeom prst="line">
              <a:avLst/>
            </a:prstGeom>
            <a:ln cap="sq">
              <a:solidFill>
                <a:schemeClr val="tx2">
                  <a:lumMod val="20000"/>
                  <a:lumOff val="80000"/>
                </a:schemeClr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86329" y="907592"/>
            <a:ext cx="6216073" cy="461665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spc="-5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BẾN ĐÓNG RÚT 125</a:t>
            </a:r>
            <a:endParaRPr lang="en-US" sz="2400" b="1" spc="-5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18" name="object 2"/>
          <p:cNvSpPr txBox="1">
            <a:spLocks/>
          </p:cNvSpPr>
          <p:nvPr/>
        </p:nvSpPr>
        <p:spPr>
          <a:xfrm>
            <a:off x="3033486" y="6058566"/>
            <a:ext cx="5849257" cy="60016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ea typeface="+mn-ea"/>
                <a:cs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marR="5080" indent="-887413" algn="just"/>
            <a:r>
              <a:rPr lang="en-GB" sz="1300" spc="-1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GB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470 </a:t>
            </a:r>
            <a:r>
              <a:rPr lang="en-GB" sz="1300" spc="-1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GB" sz="1300" spc="-1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vi-VN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300" spc="-1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Thạnh</a:t>
            </a:r>
            <a:r>
              <a:rPr lang="en-GB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GB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spc="-1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vi-VN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GB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TP. HCM</a:t>
            </a:r>
            <a:r>
              <a:rPr lang="vi-VN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marL="379730" marR="5080" indent="-367665" algn="just"/>
            <a:r>
              <a:rPr lang="en-GB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  www. Tancanglogistics.com</a:t>
            </a:r>
          </a:p>
          <a:p>
            <a:pPr marL="87313" marR="5080" indent="-74613" algn="just"/>
            <a:r>
              <a:rPr lang="vi-VN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300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hattriendichvutcl@saigonnewport.com.vn</a:t>
            </a:r>
            <a:endParaRPr lang="en-GB" sz="1300" spc="-1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82758" y="136276"/>
            <a:ext cx="6212115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Times New Roman" pitchFamily="18" charset="0"/>
              </a:rPr>
              <a:t>III. CÁC CƠ SỞ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7498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C7ABA27592B2498154B3A4E3075333" ma:contentTypeVersion="3" ma:contentTypeDescription="Create a new document." ma:contentTypeScope="" ma:versionID="c1499f8bdc2fc7aabae41a3d63fed16e">
  <xsd:schema xmlns:xsd="http://www.w3.org/2001/XMLSchema" xmlns:xs="http://www.w3.org/2001/XMLSchema" xmlns:p="http://schemas.microsoft.com/office/2006/metadata/properties" xmlns:ns2="9d1eb990-ce79-4100-b5bc-e8e43ef7fc9d" targetNamespace="http://schemas.microsoft.com/office/2006/metadata/properties" ma:root="true" ma:fieldsID="ddb243bc9c97c6d1049fd0ae050e3341" ns2:_="">
    <xsd:import namespace="9d1eb990-ce79-4100-b5bc-e8e43ef7fc9d"/>
    <xsd:element name="properties">
      <xsd:complexType>
        <xsd:sequence>
          <xsd:element name="documentManagement">
            <xsd:complexType>
              <xsd:all>
                <xsd:element ref="ns2:An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eb990-ce79-4100-b5bc-e8e43ef7fc9d" elementFormDefault="qualified">
    <xsd:import namespace="http://schemas.microsoft.com/office/2006/documentManagement/types"/>
    <xsd:import namespace="http://schemas.microsoft.com/office/infopath/2007/PartnerControls"/>
    <xsd:element name="Anh" ma:index="8" nillable="true" ma:displayName="Anh" ma:internalName="Anh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nh xmlns="9d1eb990-ce79-4100-b5bc-e8e43ef7fc9d" xsi:nil="true"/>
  </documentManagement>
</p:properties>
</file>

<file path=customXml/itemProps1.xml><?xml version="1.0" encoding="utf-8"?>
<ds:datastoreItem xmlns:ds="http://schemas.openxmlformats.org/officeDocument/2006/customXml" ds:itemID="{8D1BD435-A43E-4A25-96A3-1801ACD468EC}"/>
</file>

<file path=customXml/itemProps2.xml><?xml version="1.0" encoding="utf-8"?>
<ds:datastoreItem xmlns:ds="http://schemas.openxmlformats.org/officeDocument/2006/customXml" ds:itemID="{2518F37F-BF85-4444-B672-71E964DDEEB6}"/>
</file>

<file path=customXml/itemProps3.xml><?xml version="1.0" encoding="utf-8"?>
<ds:datastoreItem xmlns:ds="http://schemas.openxmlformats.org/officeDocument/2006/customXml" ds:itemID="{06675D6D-A760-4A71-AFF6-8BEC3AA1F673}"/>
</file>

<file path=docProps/app.xml><?xml version="1.0" encoding="utf-8"?>
<Properties xmlns="http://schemas.openxmlformats.org/officeDocument/2006/extended-properties" xmlns:vt="http://schemas.openxmlformats.org/officeDocument/2006/docPropsVTypes">
  <TotalTime>11133</TotalTime>
  <Words>2124</Words>
  <Application>Microsoft Office PowerPoint</Application>
  <PresentationFormat>On-screen Show (4:3)</PresentationFormat>
  <Paragraphs>263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Courier New</vt:lpstr>
      <vt:lpstr>Symbol</vt:lpstr>
      <vt:lpstr>Times New Roman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Technology Sydney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Yumie Nguyen</dc:creator>
  <cp:lastModifiedBy>Khanh Ngo</cp:lastModifiedBy>
  <cp:revision>732</cp:revision>
  <cp:lastPrinted>2020-12-09T01:13:23Z</cp:lastPrinted>
  <dcterms:created xsi:type="dcterms:W3CDTF">2013-11-18T01:19:38Z</dcterms:created>
  <dcterms:modified xsi:type="dcterms:W3CDTF">2020-12-16T07:10:16Z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0x010100B8C7ABA27592B2498154B3A4E3075333</vt:lpwstr>
  </property>
</Properties>
</file>